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65" r:id="rId4"/>
    <p:sldId id="266" r:id="rId5"/>
    <p:sldId id="267" r:id="rId6"/>
    <p:sldId id="271" r:id="rId7"/>
    <p:sldId id="272" r:id="rId8"/>
    <p:sldId id="262" r:id="rId9"/>
    <p:sldId id="27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38" autoAdjust="0"/>
    <p:restoredTop sz="94660"/>
  </p:normalViewPr>
  <p:slideViewPr>
    <p:cSldViewPr snapToGrid="0">
      <p:cViewPr varScale="1">
        <p:scale>
          <a:sx n="56" d="100"/>
          <a:sy n="56" d="100"/>
        </p:scale>
        <p:origin x="100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10AA1C-DBB0-4918-BC79-58A48510B46E}" type="datetimeFigureOut">
              <a:rPr lang="en-GB" smtClean="0"/>
              <a:t>28/03/2024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2BF62A-5528-4F5E-BA5D-F7E504AA6949}" type="slidenum">
              <a:rPr lang="en-GB" smtClean="0"/>
              <a:t>‹#›</a:t>
            </a:fld>
            <a:endParaRPr lang="en-GB"/>
          </a:p>
        </p:txBody>
      </p:sp>
    </p:spTree>
    <p:extLst>
      <p:ext uri="{BB962C8B-B14F-4D97-AF65-F5344CB8AC3E}">
        <p14:creationId xmlns:p14="http://schemas.microsoft.com/office/powerpoint/2010/main" val="1869693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42BF62A-5528-4F5E-BA5D-F7E504AA6949}" type="slidenum">
              <a:rPr lang="en-GB" smtClean="0"/>
              <a:t>3</a:t>
            </a:fld>
            <a:endParaRPr lang="en-GB"/>
          </a:p>
        </p:txBody>
      </p:sp>
    </p:spTree>
    <p:extLst>
      <p:ext uri="{BB962C8B-B14F-4D97-AF65-F5344CB8AC3E}">
        <p14:creationId xmlns:p14="http://schemas.microsoft.com/office/powerpoint/2010/main" val="19646426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42BF62A-5528-4F5E-BA5D-F7E504AA6949}" type="slidenum">
              <a:rPr lang="en-GB" smtClean="0"/>
              <a:t>4</a:t>
            </a:fld>
            <a:endParaRPr lang="en-GB"/>
          </a:p>
        </p:txBody>
      </p:sp>
    </p:spTree>
    <p:extLst>
      <p:ext uri="{BB962C8B-B14F-4D97-AF65-F5344CB8AC3E}">
        <p14:creationId xmlns:p14="http://schemas.microsoft.com/office/powerpoint/2010/main" val="314622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available as a printable worksheet.</a:t>
            </a:r>
          </a:p>
        </p:txBody>
      </p:sp>
      <p:sp>
        <p:nvSpPr>
          <p:cNvPr id="4" name="Slide Number Placeholder 3"/>
          <p:cNvSpPr>
            <a:spLocks noGrp="1"/>
          </p:cNvSpPr>
          <p:nvPr>
            <p:ph type="sldNum" sz="quarter" idx="5"/>
          </p:nvPr>
        </p:nvSpPr>
        <p:spPr/>
        <p:txBody>
          <a:bodyPr/>
          <a:lstStyle/>
          <a:p>
            <a:fld id="{142BF62A-5528-4F5E-BA5D-F7E504AA6949}" type="slidenum">
              <a:rPr lang="en-GB" smtClean="0"/>
              <a:t>5</a:t>
            </a:fld>
            <a:endParaRPr lang="en-GB"/>
          </a:p>
        </p:txBody>
      </p:sp>
    </p:spTree>
    <p:extLst>
      <p:ext uri="{BB962C8B-B14F-4D97-AF65-F5344CB8AC3E}">
        <p14:creationId xmlns:p14="http://schemas.microsoft.com/office/powerpoint/2010/main" val="13962135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FE8C72-EBB3-B57E-AC2A-E19B8C557E8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BA8387B-4082-C869-9106-344803E10FE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0CDFFC5-1461-8EE3-5314-0A8F22481659}"/>
              </a:ext>
            </a:extLst>
          </p:cNvPr>
          <p:cNvSpPr>
            <a:spLocks noGrp="1"/>
          </p:cNvSpPr>
          <p:nvPr>
            <p:ph type="body" idx="1"/>
          </p:nvPr>
        </p:nvSpPr>
        <p:spPr/>
        <p:txBody>
          <a:bodyPr/>
          <a:lstStyle/>
          <a:p>
            <a:r>
              <a:rPr lang="en-GB" dirty="0"/>
              <a:t>This is available as a printable worksheet.</a:t>
            </a:r>
          </a:p>
        </p:txBody>
      </p:sp>
      <p:sp>
        <p:nvSpPr>
          <p:cNvPr id="4" name="Slide Number Placeholder 3">
            <a:extLst>
              <a:ext uri="{FF2B5EF4-FFF2-40B4-BE49-F238E27FC236}">
                <a16:creationId xmlns:a16="http://schemas.microsoft.com/office/drawing/2014/main" id="{AEE6C569-7089-04F0-21D0-D0FA7593BA94}"/>
              </a:ext>
            </a:extLst>
          </p:cNvPr>
          <p:cNvSpPr>
            <a:spLocks noGrp="1"/>
          </p:cNvSpPr>
          <p:nvPr>
            <p:ph type="sldNum" sz="quarter" idx="5"/>
          </p:nvPr>
        </p:nvSpPr>
        <p:spPr/>
        <p:txBody>
          <a:bodyPr/>
          <a:lstStyle/>
          <a:p>
            <a:fld id="{142BF62A-5528-4F5E-BA5D-F7E504AA6949}" type="slidenum">
              <a:rPr lang="en-GB" smtClean="0"/>
              <a:t>6</a:t>
            </a:fld>
            <a:endParaRPr lang="en-GB"/>
          </a:p>
        </p:txBody>
      </p:sp>
    </p:spTree>
    <p:extLst>
      <p:ext uri="{BB962C8B-B14F-4D97-AF65-F5344CB8AC3E}">
        <p14:creationId xmlns:p14="http://schemas.microsoft.com/office/powerpoint/2010/main" val="33084412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9F5182-6ECD-C7BA-3EC7-5FDE7228BE7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1686C25-57D5-F173-B436-E0938CDEDC9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53E392B-5D17-1A3D-C2CA-D6E50D1E78D7}"/>
              </a:ext>
            </a:extLst>
          </p:cNvPr>
          <p:cNvSpPr>
            <a:spLocks noGrp="1"/>
          </p:cNvSpPr>
          <p:nvPr>
            <p:ph type="body" idx="1"/>
          </p:nvPr>
        </p:nvSpPr>
        <p:spPr/>
        <p:txBody>
          <a:bodyPr/>
          <a:lstStyle/>
          <a:p>
            <a:r>
              <a:rPr lang="en-GB" dirty="0"/>
              <a:t>This is available as a printable worksheet.</a:t>
            </a:r>
          </a:p>
        </p:txBody>
      </p:sp>
      <p:sp>
        <p:nvSpPr>
          <p:cNvPr id="4" name="Slide Number Placeholder 3">
            <a:extLst>
              <a:ext uri="{FF2B5EF4-FFF2-40B4-BE49-F238E27FC236}">
                <a16:creationId xmlns:a16="http://schemas.microsoft.com/office/drawing/2014/main" id="{FA64033E-FE48-1F02-79D1-7DDB7B71CF39}"/>
              </a:ext>
            </a:extLst>
          </p:cNvPr>
          <p:cNvSpPr>
            <a:spLocks noGrp="1"/>
          </p:cNvSpPr>
          <p:nvPr>
            <p:ph type="sldNum" sz="quarter" idx="5"/>
          </p:nvPr>
        </p:nvSpPr>
        <p:spPr/>
        <p:txBody>
          <a:bodyPr/>
          <a:lstStyle/>
          <a:p>
            <a:fld id="{142BF62A-5528-4F5E-BA5D-F7E504AA6949}" type="slidenum">
              <a:rPr lang="en-GB" smtClean="0"/>
              <a:t>7</a:t>
            </a:fld>
            <a:endParaRPr lang="en-GB"/>
          </a:p>
        </p:txBody>
      </p:sp>
    </p:spTree>
    <p:extLst>
      <p:ext uri="{BB962C8B-B14F-4D97-AF65-F5344CB8AC3E}">
        <p14:creationId xmlns:p14="http://schemas.microsoft.com/office/powerpoint/2010/main" val="34208121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7168C0-1143-070D-19B8-FBFF7F9D84D2}"/>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653E49E-2D90-C333-F783-B833D5508A74}"/>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7629DF2-7CCC-D1F8-84B6-578D55BCC1E7}"/>
              </a:ext>
            </a:extLst>
          </p:cNvPr>
          <p:cNvSpPr>
            <a:spLocks noGrp="1"/>
          </p:cNvSpPr>
          <p:nvPr>
            <p:ph type="dt" sz="half" idx="10"/>
          </p:nvPr>
        </p:nvSpPr>
        <p:spPr>
          <a:xfrm>
            <a:off x="838200" y="6356350"/>
            <a:ext cx="2743200" cy="365125"/>
          </a:xfrm>
          <a:prstGeom prst="rect">
            <a:avLst/>
          </a:prstGeom>
        </p:spPr>
        <p:txBody>
          <a:bodyPr/>
          <a:lstStyle/>
          <a:p>
            <a:fld id="{166F6944-40A6-4EBF-BBBA-8FF1C61C7E06}" type="datetimeFigureOut">
              <a:rPr lang="en-GB" smtClean="0"/>
              <a:t>28/03/2024</a:t>
            </a:fld>
            <a:endParaRPr lang="en-GB"/>
          </a:p>
        </p:txBody>
      </p:sp>
      <p:sp>
        <p:nvSpPr>
          <p:cNvPr id="5" name="Footer Placeholder 4">
            <a:extLst>
              <a:ext uri="{FF2B5EF4-FFF2-40B4-BE49-F238E27FC236}">
                <a16:creationId xmlns:a16="http://schemas.microsoft.com/office/drawing/2014/main" id="{E848A41A-C230-3806-5534-4D747C12EC28}"/>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5FA5B229-FD8A-A3CD-3D66-10C88F6AA751}"/>
              </a:ext>
            </a:extLst>
          </p:cNvPr>
          <p:cNvSpPr>
            <a:spLocks noGrp="1"/>
          </p:cNvSpPr>
          <p:nvPr>
            <p:ph type="sldNum" sz="quarter" idx="12"/>
          </p:nvPr>
        </p:nvSpPr>
        <p:spPr>
          <a:xfrm>
            <a:off x="8610600" y="6356350"/>
            <a:ext cx="2743200" cy="365125"/>
          </a:xfrm>
          <a:prstGeom prst="rect">
            <a:avLst/>
          </a:prstGeom>
        </p:spPr>
        <p:txBody>
          <a:bodyPr/>
          <a:lstStyle/>
          <a:p>
            <a:fld id="{918B9D67-B60C-4250-A649-9472F1300348}" type="slidenum">
              <a:rPr lang="en-GB" smtClean="0"/>
              <a:t>‹#›</a:t>
            </a:fld>
            <a:endParaRPr lang="en-GB"/>
          </a:p>
        </p:txBody>
      </p:sp>
    </p:spTree>
    <p:extLst>
      <p:ext uri="{BB962C8B-B14F-4D97-AF65-F5344CB8AC3E}">
        <p14:creationId xmlns:p14="http://schemas.microsoft.com/office/powerpoint/2010/main" val="3076208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C98937-DE90-F526-9747-795423D1DD5A}"/>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1340209-B8E1-0338-BEB2-ADB64A0F501A}"/>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DD74E73-D41B-518C-84E9-7D87636BF768}"/>
              </a:ext>
            </a:extLst>
          </p:cNvPr>
          <p:cNvSpPr>
            <a:spLocks noGrp="1"/>
          </p:cNvSpPr>
          <p:nvPr>
            <p:ph type="dt" sz="half" idx="10"/>
          </p:nvPr>
        </p:nvSpPr>
        <p:spPr>
          <a:xfrm>
            <a:off x="838200" y="6356350"/>
            <a:ext cx="2743200" cy="365125"/>
          </a:xfrm>
          <a:prstGeom prst="rect">
            <a:avLst/>
          </a:prstGeom>
        </p:spPr>
        <p:txBody>
          <a:bodyPr/>
          <a:lstStyle/>
          <a:p>
            <a:fld id="{166F6944-40A6-4EBF-BBBA-8FF1C61C7E06}" type="datetimeFigureOut">
              <a:rPr lang="en-GB" smtClean="0"/>
              <a:t>28/03/2024</a:t>
            </a:fld>
            <a:endParaRPr lang="en-GB"/>
          </a:p>
        </p:txBody>
      </p:sp>
      <p:sp>
        <p:nvSpPr>
          <p:cNvPr id="5" name="Footer Placeholder 4">
            <a:extLst>
              <a:ext uri="{FF2B5EF4-FFF2-40B4-BE49-F238E27FC236}">
                <a16:creationId xmlns:a16="http://schemas.microsoft.com/office/drawing/2014/main" id="{33F37005-BDC1-B9E4-495E-9E0DC1F956A6}"/>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288C6ACB-D4BC-0D19-4E3E-1856AED6604F}"/>
              </a:ext>
            </a:extLst>
          </p:cNvPr>
          <p:cNvSpPr>
            <a:spLocks noGrp="1"/>
          </p:cNvSpPr>
          <p:nvPr>
            <p:ph type="sldNum" sz="quarter" idx="12"/>
          </p:nvPr>
        </p:nvSpPr>
        <p:spPr>
          <a:xfrm>
            <a:off x="8610600" y="6356350"/>
            <a:ext cx="2743200" cy="365125"/>
          </a:xfrm>
          <a:prstGeom prst="rect">
            <a:avLst/>
          </a:prstGeom>
        </p:spPr>
        <p:txBody>
          <a:bodyPr/>
          <a:lstStyle/>
          <a:p>
            <a:fld id="{918B9D67-B60C-4250-A649-9472F1300348}" type="slidenum">
              <a:rPr lang="en-GB" smtClean="0"/>
              <a:t>‹#›</a:t>
            </a:fld>
            <a:endParaRPr lang="en-GB"/>
          </a:p>
        </p:txBody>
      </p:sp>
    </p:spTree>
    <p:extLst>
      <p:ext uri="{BB962C8B-B14F-4D97-AF65-F5344CB8AC3E}">
        <p14:creationId xmlns:p14="http://schemas.microsoft.com/office/powerpoint/2010/main" val="18179276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47CC156-CD3E-2D11-0062-AAD02DEF3E82}"/>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DC4FF36-0E06-D3EE-513C-E0CE607C75D3}"/>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57A908F-25E4-E570-F033-34CBB6693457}"/>
              </a:ext>
            </a:extLst>
          </p:cNvPr>
          <p:cNvSpPr>
            <a:spLocks noGrp="1"/>
          </p:cNvSpPr>
          <p:nvPr>
            <p:ph type="dt" sz="half" idx="10"/>
          </p:nvPr>
        </p:nvSpPr>
        <p:spPr>
          <a:xfrm>
            <a:off x="838200" y="6356350"/>
            <a:ext cx="2743200" cy="365125"/>
          </a:xfrm>
          <a:prstGeom prst="rect">
            <a:avLst/>
          </a:prstGeom>
        </p:spPr>
        <p:txBody>
          <a:bodyPr/>
          <a:lstStyle/>
          <a:p>
            <a:fld id="{166F6944-40A6-4EBF-BBBA-8FF1C61C7E06}" type="datetimeFigureOut">
              <a:rPr lang="en-GB" smtClean="0"/>
              <a:t>28/03/2024</a:t>
            </a:fld>
            <a:endParaRPr lang="en-GB"/>
          </a:p>
        </p:txBody>
      </p:sp>
      <p:sp>
        <p:nvSpPr>
          <p:cNvPr id="5" name="Footer Placeholder 4">
            <a:extLst>
              <a:ext uri="{FF2B5EF4-FFF2-40B4-BE49-F238E27FC236}">
                <a16:creationId xmlns:a16="http://schemas.microsoft.com/office/drawing/2014/main" id="{9F56AF0F-F06E-AD35-63E5-88E16171FB78}"/>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5E18A4BA-3684-5082-9380-38F9B78DBDD2}"/>
              </a:ext>
            </a:extLst>
          </p:cNvPr>
          <p:cNvSpPr>
            <a:spLocks noGrp="1"/>
          </p:cNvSpPr>
          <p:nvPr>
            <p:ph type="sldNum" sz="quarter" idx="12"/>
          </p:nvPr>
        </p:nvSpPr>
        <p:spPr>
          <a:xfrm>
            <a:off x="8610600" y="6356350"/>
            <a:ext cx="2743200" cy="365125"/>
          </a:xfrm>
          <a:prstGeom prst="rect">
            <a:avLst/>
          </a:prstGeom>
        </p:spPr>
        <p:txBody>
          <a:bodyPr/>
          <a:lstStyle/>
          <a:p>
            <a:fld id="{918B9D67-B60C-4250-A649-9472F1300348}" type="slidenum">
              <a:rPr lang="en-GB" smtClean="0"/>
              <a:t>‹#›</a:t>
            </a:fld>
            <a:endParaRPr lang="en-GB"/>
          </a:p>
        </p:txBody>
      </p:sp>
    </p:spTree>
    <p:extLst>
      <p:ext uri="{BB962C8B-B14F-4D97-AF65-F5344CB8AC3E}">
        <p14:creationId xmlns:p14="http://schemas.microsoft.com/office/powerpoint/2010/main" val="6450143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067616-ED0C-13AE-F77C-29BC19E90C41}"/>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6ACBDCF-EEFF-758F-1A79-209D173602BE}"/>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E10E579-0F80-ED19-5DFD-CF8F9441898F}"/>
              </a:ext>
            </a:extLst>
          </p:cNvPr>
          <p:cNvSpPr>
            <a:spLocks noGrp="1"/>
          </p:cNvSpPr>
          <p:nvPr>
            <p:ph type="dt" sz="half" idx="10"/>
          </p:nvPr>
        </p:nvSpPr>
        <p:spPr>
          <a:xfrm>
            <a:off x="838200" y="6356350"/>
            <a:ext cx="2743200" cy="365125"/>
          </a:xfrm>
          <a:prstGeom prst="rect">
            <a:avLst/>
          </a:prstGeom>
        </p:spPr>
        <p:txBody>
          <a:bodyPr/>
          <a:lstStyle/>
          <a:p>
            <a:fld id="{166F6944-40A6-4EBF-BBBA-8FF1C61C7E06}" type="datetimeFigureOut">
              <a:rPr lang="en-GB" smtClean="0"/>
              <a:t>28/03/2024</a:t>
            </a:fld>
            <a:endParaRPr lang="en-GB"/>
          </a:p>
        </p:txBody>
      </p:sp>
      <p:sp>
        <p:nvSpPr>
          <p:cNvPr id="5" name="Footer Placeholder 4">
            <a:extLst>
              <a:ext uri="{FF2B5EF4-FFF2-40B4-BE49-F238E27FC236}">
                <a16:creationId xmlns:a16="http://schemas.microsoft.com/office/drawing/2014/main" id="{A11E89D9-CA33-ED61-2BC5-601E369383AF}"/>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DA8CD2F0-E11D-8514-03A4-3C7BCDE8679C}"/>
              </a:ext>
            </a:extLst>
          </p:cNvPr>
          <p:cNvSpPr>
            <a:spLocks noGrp="1"/>
          </p:cNvSpPr>
          <p:nvPr>
            <p:ph type="sldNum" sz="quarter" idx="12"/>
          </p:nvPr>
        </p:nvSpPr>
        <p:spPr>
          <a:xfrm>
            <a:off x="8610600" y="6356350"/>
            <a:ext cx="2743200" cy="365125"/>
          </a:xfrm>
          <a:prstGeom prst="rect">
            <a:avLst/>
          </a:prstGeom>
        </p:spPr>
        <p:txBody>
          <a:bodyPr/>
          <a:lstStyle/>
          <a:p>
            <a:fld id="{918B9D67-B60C-4250-A649-9472F1300348}" type="slidenum">
              <a:rPr lang="en-GB" smtClean="0"/>
              <a:t>‹#›</a:t>
            </a:fld>
            <a:endParaRPr lang="en-GB"/>
          </a:p>
        </p:txBody>
      </p:sp>
    </p:spTree>
    <p:extLst>
      <p:ext uri="{BB962C8B-B14F-4D97-AF65-F5344CB8AC3E}">
        <p14:creationId xmlns:p14="http://schemas.microsoft.com/office/powerpoint/2010/main" val="1303302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4F86BB-EB25-91EC-9D9E-6EAF7870FED2}"/>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C495A56-C197-5034-007B-09F2B30FAACD}"/>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138C61D-F3EA-0E47-9B4B-C940FFBADAD9}"/>
              </a:ext>
            </a:extLst>
          </p:cNvPr>
          <p:cNvSpPr>
            <a:spLocks noGrp="1"/>
          </p:cNvSpPr>
          <p:nvPr>
            <p:ph type="dt" sz="half" idx="10"/>
          </p:nvPr>
        </p:nvSpPr>
        <p:spPr>
          <a:xfrm>
            <a:off x="838200" y="6356350"/>
            <a:ext cx="2743200" cy="365125"/>
          </a:xfrm>
          <a:prstGeom prst="rect">
            <a:avLst/>
          </a:prstGeom>
        </p:spPr>
        <p:txBody>
          <a:bodyPr/>
          <a:lstStyle/>
          <a:p>
            <a:fld id="{166F6944-40A6-4EBF-BBBA-8FF1C61C7E06}" type="datetimeFigureOut">
              <a:rPr lang="en-GB" smtClean="0"/>
              <a:t>28/03/2024</a:t>
            </a:fld>
            <a:endParaRPr lang="en-GB"/>
          </a:p>
        </p:txBody>
      </p:sp>
      <p:sp>
        <p:nvSpPr>
          <p:cNvPr id="5" name="Footer Placeholder 4">
            <a:extLst>
              <a:ext uri="{FF2B5EF4-FFF2-40B4-BE49-F238E27FC236}">
                <a16:creationId xmlns:a16="http://schemas.microsoft.com/office/drawing/2014/main" id="{9B90905B-E03F-D395-F03C-CB9193C9341A}"/>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9542B675-59FB-52E4-8F4C-DC87207CFA71}"/>
              </a:ext>
            </a:extLst>
          </p:cNvPr>
          <p:cNvSpPr>
            <a:spLocks noGrp="1"/>
          </p:cNvSpPr>
          <p:nvPr>
            <p:ph type="sldNum" sz="quarter" idx="12"/>
          </p:nvPr>
        </p:nvSpPr>
        <p:spPr>
          <a:xfrm>
            <a:off x="8610600" y="6356350"/>
            <a:ext cx="2743200" cy="365125"/>
          </a:xfrm>
          <a:prstGeom prst="rect">
            <a:avLst/>
          </a:prstGeom>
        </p:spPr>
        <p:txBody>
          <a:bodyPr/>
          <a:lstStyle/>
          <a:p>
            <a:fld id="{918B9D67-B60C-4250-A649-9472F1300348}" type="slidenum">
              <a:rPr lang="en-GB" smtClean="0"/>
              <a:t>‹#›</a:t>
            </a:fld>
            <a:endParaRPr lang="en-GB"/>
          </a:p>
        </p:txBody>
      </p:sp>
    </p:spTree>
    <p:extLst>
      <p:ext uri="{BB962C8B-B14F-4D97-AF65-F5344CB8AC3E}">
        <p14:creationId xmlns:p14="http://schemas.microsoft.com/office/powerpoint/2010/main" val="16703008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B7B02-D932-9A21-FE95-1B5983985286}"/>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4B79D15-86B0-6871-915F-6C59D2FDD467}"/>
              </a:ext>
            </a:extLst>
          </p:cNvPr>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F237A8D-E297-CCF0-A2C9-0A4C804BA2DB}"/>
              </a:ext>
            </a:extLst>
          </p:cNvPr>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3D6743E-5C76-B06A-C5FF-B51910038F62}"/>
              </a:ext>
            </a:extLst>
          </p:cNvPr>
          <p:cNvSpPr>
            <a:spLocks noGrp="1"/>
          </p:cNvSpPr>
          <p:nvPr>
            <p:ph type="dt" sz="half" idx="10"/>
          </p:nvPr>
        </p:nvSpPr>
        <p:spPr>
          <a:xfrm>
            <a:off x="838200" y="6356350"/>
            <a:ext cx="2743200" cy="365125"/>
          </a:xfrm>
          <a:prstGeom prst="rect">
            <a:avLst/>
          </a:prstGeom>
        </p:spPr>
        <p:txBody>
          <a:bodyPr/>
          <a:lstStyle/>
          <a:p>
            <a:fld id="{166F6944-40A6-4EBF-BBBA-8FF1C61C7E06}" type="datetimeFigureOut">
              <a:rPr lang="en-GB" smtClean="0"/>
              <a:t>28/03/2024</a:t>
            </a:fld>
            <a:endParaRPr lang="en-GB"/>
          </a:p>
        </p:txBody>
      </p:sp>
      <p:sp>
        <p:nvSpPr>
          <p:cNvPr id="6" name="Footer Placeholder 5">
            <a:extLst>
              <a:ext uri="{FF2B5EF4-FFF2-40B4-BE49-F238E27FC236}">
                <a16:creationId xmlns:a16="http://schemas.microsoft.com/office/drawing/2014/main" id="{7660F02D-5914-8B9C-2A45-663F3D29F370}"/>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FF0F534-A7A7-41DB-FEAD-17F17C116066}"/>
              </a:ext>
            </a:extLst>
          </p:cNvPr>
          <p:cNvSpPr>
            <a:spLocks noGrp="1"/>
          </p:cNvSpPr>
          <p:nvPr>
            <p:ph type="sldNum" sz="quarter" idx="12"/>
          </p:nvPr>
        </p:nvSpPr>
        <p:spPr>
          <a:xfrm>
            <a:off x="8610600" y="6356350"/>
            <a:ext cx="2743200" cy="365125"/>
          </a:xfrm>
          <a:prstGeom prst="rect">
            <a:avLst/>
          </a:prstGeom>
        </p:spPr>
        <p:txBody>
          <a:bodyPr/>
          <a:lstStyle/>
          <a:p>
            <a:fld id="{918B9D67-B60C-4250-A649-9472F1300348}" type="slidenum">
              <a:rPr lang="en-GB" smtClean="0"/>
              <a:t>‹#›</a:t>
            </a:fld>
            <a:endParaRPr lang="en-GB"/>
          </a:p>
        </p:txBody>
      </p:sp>
    </p:spTree>
    <p:extLst>
      <p:ext uri="{BB962C8B-B14F-4D97-AF65-F5344CB8AC3E}">
        <p14:creationId xmlns:p14="http://schemas.microsoft.com/office/powerpoint/2010/main" val="22133521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1D8AF7-D454-1B8F-F666-1968F995C23E}"/>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D2AB4DA-F2E5-1D14-2091-60C0FD105973}"/>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F7B5DD2-A9D2-D4DB-C3F8-60C69336DE47}"/>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B70AE56-5EED-A94F-4DA4-9B8F6B59E860}"/>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9DB7180-108A-D6A8-1357-A40FB90EB30B}"/>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E905F3E-6A9E-8BE0-21B5-89C2B9923353}"/>
              </a:ext>
            </a:extLst>
          </p:cNvPr>
          <p:cNvSpPr>
            <a:spLocks noGrp="1"/>
          </p:cNvSpPr>
          <p:nvPr>
            <p:ph type="dt" sz="half" idx="10"/>
          </p:nvPr>
        </p:nvSpPr>
        <p:spPr>
          <a:xfrm>
            <a:off x="838200" y="6356350"/>
            <a:ext cx="2743200" cy="365125"/>
          </a:xfrm>
          <a:prstGeom prst="rect">
            <a:avLst/>
          </a:prstGeom>
        </p:spPr>
        <p:txBody>
          <a:bodyPr/>
          <a:lstStyle/>
          <a:p>
            <a:fld id="{166F6944-40A6-4EBF-BBBA-8FF1C61C7E06}" type="datetimeFigureOut">
              <a:rPr lang="en-GB" smtClean="0"/>
              <a:t>28/03/2024</a:t>
            </a:fld>
            <a:endParaRPr lang="en-GB"/>
          </a:p>
        </p:txBody>
      </p:sp>
      <p:sp>
        <p:nvSpPr>
          <p:cNvPr id="8" name="Footer Placeholder 7">
            <a:extLst>
              <a:ext uri="{FF2B5EF4-FFF2-40B4-BE49-F238E27FC236}">
                <a16:creationId xmlns:a16="http://schemas.microsoft.com/office/drawing/2014/main" id="{0C73D02C-D039-3BB7-032C-7098C90A3A33}"/>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5E114D8B-07A9-5443-9853-E68C3810B7AE}"/>
              </a:ext>
            </a:extLst>
          </p:cNvPr>
          <p:cNvSpPr>
            <a:spLocks noGrp="1"/>
          </p:cNvSpPr>
          <p:nvPr>
            <p:ph type="sldNum" sz="quarter" idx="12"/>
          </p:nvPr>
        </p:nvSpPr>
        <p:spPr>
          <a:xfrm>
            <a:off x="8610600" y="6356350"/>
            <a:ext cx="2743200" cy="365125"/>
          </a:xfrm>
          <a:prstGeom prst="rect">
            <a:avLst/>
          </a:prstGeom>
        </p:spPr>
        <p:txBody>
          <a:bodyPr/>
          <a:lstStyle/>
          <a:p>
            <a:fld id="{918B9D67-B60C-4250-A649-9472F1300348}" type="slidenum">
              <a:rPr lang="en-GB" smtClean="0"/>
              <a:t>‹#›</a:t>
            </a:fld>
            <a:endParaRPr lang="en-GB"/>
          </a:p>
        </p:txBody>
      </p:sp>
    </p:spTree>
    <p:extLst>
      <p:ext uri="{BB962C8B-B14F-4D97-AF65-F5344CB8AC3E}">
        <p14:creationId xmlns:p14="http://schemas.microsoft.com/office/powerpoint/2010/main" val="2905043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4A7650-86CD-D5F7-EEDD-19E45709DA54}"/>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DC03BF0-1F64-5D02-3EDB-2546B2747529}"/>
              </a:ext>
            </a:extLst>
          </p:cNvPr>
          <p:cNvSpPr>
            <a:spLocks noGrp="1"/>
          </p:cNvSpPr>
          <p:nvPr>
            <p:ph type="dt" sz="half" idx="10"/>
          </p:nvPr>
        </p:nvSpPr>
        <p:spPr>
          <a:xfrm>
            <a:off x="838200" y="6356350"/>
            <a:ext cx="2743200" cy="365125"/>
          </a:xfrm>
          <a:prstGeom prst="rect">
            <a:avLst/>
          </a:prstGeom>
        </p:spPr>
        <p:txBody>
          <a:bodyPr/>
          <a:lstStyle/>
          <a:p>
            <a:fld id="{166F6944-40A6-4EBF-BBBA-8FF1C61C7E06}" type="datetimeFigureOut">
              <a:rPr lang="en-GB" smtClean="0"/>
              <a:t>28/03/2024</a:t>
            </a:fld>
            <a:endParaRPr lang="en-GB"/>
          </a:p>
        </p:txBody>
      </p:sp>
      <p:sp>
        <p:nvSpPr>
          <p:cNvPr id="4" name="Footer Placeholder 3">
            <a:extLst>
              <a:ext uri="{FF2B5EF4-FFF2-40B4-BE49-F238E27FC236}">
                <a16:creationId xmlns:a16="http://schemas.microsoft.com/office/drawing/2014/main" id="{C11E4633-2EC7-FE43-781C-50E4AA5C0A7B}"/>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5" name="Slide Number Placeholder 4">
            <a:extLst>
              <a:ext uri="{FF2B5EF4-FFF2-40B4-BE49-F238E27FC236}">
                <a16:creationId xmlns:a16="http://schemas.microsoft.com/office/drawing/2014/main" id="{30B240BE-6AAD-96A1-6554-ED6E6A7AD534}"/>
              </a:ext>
            </a:extLst>
          </p:cNvPr>
          <p:cNvSpPr>
            <a:spLocks noGrp="1"/>
          </p:cNvSpPr>
          <p:nvPr>
            <p:ph type="sldNum" sz="quarter" idx="12"/>
          </p:nvPr>
        </p:nvSpPr>
        <p:spPr>
          <a:xfrm>
            <a:off x="8610600" y="6356350"/>
            <a:ext cx="2743200" cy="365125"/>
          </a:xfrm>
          <a:prstGeom prst="rect">
            <a:avLst/>
          </a:prstGeom>
        </p:spPr>
        <p:txBody>
          <a:bodyPr/>
          <a:lstStyle/>
          <a:p>
            <a:fld id="{918B9D67-B60C-4250-A649-9472F1300348}" type="slidenum">
              <a:rPr lang="en-GB" smtClean="0"/>
              <a:t>‹#›</a:t>
            </a:fld>
            <a:endParaRPr lang="en-GB"/>
          </a:p>
        </p:txBody>
      </p:sp>
    </p:spTree>
    <p:extLst>
      <p:ext uri="{BB962C8B-B14F-4D97-AF65-F5344CB8AC3E}">
        <p14:creationId xmlns:p14="http://schemas.microsoft.com/office/powerpoint/2010/main" val="31859367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64DF96B-2AF4-10B2-87FB-B9909D4128AA}"/>
              </a:ext>
            </a:extLst>
          </p:cNvPr>
          <p:cNvSpPr>
            <a:spLocks noGrp="1"/>
          </p:cNvSpPr>
          <p:nvPr>
            <p:ph type="dt" sz="half" idx="10"/>
          </p:nvPr>
        </p:nvSpPr>
        <p:spPr>
          <a:xfrm>
            <a:off x="838200" y="6356350"/>
            <a:ext cx="2743200" cy="365125"/>
          </a:xfrm>
          <a:prstGeom prst="rect">
            <a:avLst/>
          </a:prstGeom>
        </p:spPr>
        <p:txBody>
          <a:bodyPr/>
          <a:lstStyle/>
          <a:p>
            <a:fld id="{166F6944-40A6-4EBF-BBBA-8FF1C61C7E06}" type="datetimeFigureOut">
              <a:rPr lang="en-GB" smtClean="0"/>
              <a:t>28/03/2024</a:t>
            </a:fld>
            <a:endParaRPr lang="en-GB"/>
          </a:p>
        </p:txBody>
      </p:sp>
      <p:sp>
        <p:nvSpPr>
          <p:cNvPr id="3" name="Footer Placeholder 2">
            <a:extLst>
              <a:ext uri="{FF2B5EF4-FFF2-40B4-BE49-F238E27FC236}">
                <a16:creationId xmlns:a16="http://schemas.microsoft.com/office/drawing/2014/main" id="{94CD2776-2795-9C49-49C9-02CAF9D57D36}"/>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B0B85683-081A-493E-C0AD-E8A5A29790B6}"/>
              </a:ext>
            </a:extLst>
          </p:cNvPr>
          <p:cNvSpPr>
            <a:spLocks noGrp="1"/>
          </p:cNvSpPr>
          <p:nvPr>
            <p:ph type="sldNum" sz="quarter" idx="12"/>
          </p:nvPr>
        </p:nvSpPr>
        <p:spPr>
          <a:xfrm>
            <a:off x="8610600" y="6356350"/>
            <a:ext cx="2743200" cy="365125"/>
          </a:xfrm>
          <a:prstGeom prst="rect">
            <a:avLst/>
          </a:prstGeom>
        </p:spPr>
        <p:txBody>
          <a:bodyPr/>
          <a:lstStyle/>
          <a:p>
            <a:fld id="{918B9D67-B60C-4250-A649-9472F1300348}" type="slidenum">
              <a:rPr lang="en-GB" smtClean="0"/>
              <a:t>‹#›</a:t>
            </a:fld>
            <a:endParaRPr lang="en-GB"/>
          </a:p>
        </p:txBody>
      </p:sp>
    </p:spTree>
    <p:extLst>
      <p:ext uri="{BB962C8B-B14F-4D97-AF65-F5344CB8AC3E}">
        <p14:creationId xmlns:p14="http://schemas.microsoft.com/office/powerpoint/2010/main" val="42314217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70EC5-0898-0F8B-4989-76A6D1E7A1EC}"/>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2CF7238-BCFE-89BC-192E-2AAE480AAF06}"/>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44B6BAA-BBD3-70B1-B05C-879B78389AD2}"/>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D8E9099-9B6C-4B32-46B6-FB2FA8D26D62}"/>
              </a:ext>
            </a:extLst>
          </p:cNvPr>
          <p:cNvSpPr>
            <a:spLocks noGrp="1"/>
          </p:cNvSpPr>
          <p:nvPr>
            <p:ph type="dt" sz="half" idx="10"/>
          </p:nvPr>
        </p:nvSpPr>
        <p:spPr>
          <a:xfrm>
            <a:off x="838200" y="6356350"/>
            <a:ext cx="2743200" cy="365125"/>
          </a:xfrm>
          <a:prstGeom prst="rect">
            <a:avLst/>
          </a:prstGeom>
        </p:spPr>
        <p:txBody>
          <a:bodyPr/>
          <a:lstStyle/>
          <a:p>
            <a:fld id="{166F6944-40A6-4EBF-BBBA-8FF1C61C7E06}" type="datetimeFigureOut">
              <a:rPr lang="en-GB" smtClean="0"/>
              <a:t>28/03/2024</a:t>
            </a:fld>
            <a:endParaRPr lang="en-GB"/>
          </a:p>
        </p:txBody>
      </p:sp>
      <p:sp>
        <p:nvSpPr>
          <p:cNvPr id="6" name="Footer Placeholder 5">
            <a:extLst>
              <a:ext uri="{FF2B5EF4-FFF2-40B4-BE49-F238E27FC236}">
                <a16:creationId xmlns:a16="http://schemas.microsoft.com/office/drawing/2014/main" id="{A6D91546-4C68-79FD-0DE0-40B304224C3E}"/>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1A328806-F369-050B-B29E-E6B36327902B}"/>
              </a:ext>
            </a:extLst>
          </p:cNvPr>
          <p:cNvSpPr>
            <a:spLocks noGrp="1"/>
          </p:cNvSpPr>
          <p:nvPr>
            <p:ph type="sldNum" sz="quarter" idx="12"/>
          </p:nvPr>
        </p:nvSpPr>
        <p:spPr>
          <a:xfrm>
            <a:off x="8610600" y="6356350"/>
            <a:ext cx="2743200" cy="365125"/>
          </a:xfrm>
          <a:prstGeom prst="rect">
            <a:avLst/>
          </a:prstGeom>
        </p:spPr>
        <p:txBody>
          <a:bodyPr/>
          <a:lstStyle/>
          <a:p>
            <a:fld id="{918B9D67-B60C-4250-A649-9472F1300348}" type="slidenum">
              <a:rPr lang="en-GB" smtClean="0"/>
              <a:t>‹#›</a:t>
            </a:fld>
            <a:endParaRPr lang="en-GB"/>
          </a:p>
        </p:txBody>
      </p:sp>
    </p:spTree>
    <p:extLst>
      <p:ext uri="{BB962C8B-B14F-4D97-AF65-F5344CB8AC3E}">
        <p14:creationId xmlns:p14="http://schemas.microsoft.com/office/powerpoint/2010/main" val="1562169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5CFBD5-CA84-8C33-CD6F-25D4F8BC333F}"/>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05B5118F-1481-2C94-A7B4-C226419DC7F7}"/>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40820A4-5BA7-B706-F4C5-DE4FD5B6C634}"/>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5F3C909-A774-3657-0C83-3897DA60E4E9}"/>
              </a:ext>
            </a:extLst>
          </p:cNvPr>
          <p:cNvSpPr>
            <a:spLocks noGrp="1"/>
          </p:cNvSpPr>
          <p:nvPr>
            <p:ph type="dt" sz="half" idx="10"/>
          </p:nvPr>
        </p:nvSpPr>
        <p:spPr>
          <a:xfrm>
            <a:off x="838200" y="6356350"/>
            <a:ext cx="2743200" cy="365125"/>
          </a:xfrm>
          <a:prstGeom prst="rect">
            <a:avLst/>
          </a:prstGeom>
        </p:spPr>
        <p:txBody>
          <a:bodyPr/>
          <a:lstStyle/>
          <a:p>
            <a:fld id="{166F6944-40A6-4EBF-BBBA-8FF1C61C7E06}" type="datetimeFigureOut">
              <a:rPr lang="en-GB" smtClean="0"/>
              <a:t>28/03/2024</a:t>
            </a:fld>
            <a:endParaRPr lang="en-GB"/>
          </a:p>
        </p:txBody>
      </p:sp>
      <p:sp>
        <p:nvSpPr>
          <p:cNvPr id="6" name="Footer Placeholder 5">
            <a:extLst>
              <a:ext uri="{FF2B5EF4-FFF2-40B4-BE49-F238E27FC236}">
                <a16:creationId xmlns:a16="http://schemas.microsoft.com/office/drawing/2014/main" id="{CCBFB2D4-545B-E19B-F16D-23C7886481EF}"/>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25D490E0-7BA0-5191-F3DC-50C29D4B30AC}"/>
              </a:ext>
            </a:extLst>
          </p:cNvPr>
          <p:cNvSpPr>
            <a:spLocks noGrp="1"/>
          </p:cNvSpPr>
          <p:nvPr>
            <p:ph type="sldNum" sz="quarter" idx="12"/>
          </p:nvPr>
        </p:nvSpPr>
        <p:spPr>
          <a:xfrm>
            <a:off x="8610600" y="6356350"/>
            <a:ext cx="2743200" cy="365125"/>
          </a:xfrm>
          <a:prstGeom prst="rect">
            <a:avLst/>
          </a:prstGeom>
        </p:spPr>
        <p:txBody>
          <a:bodyPr/>
          <a:lstStyle/>
          <a:p>
            <a:fld id="{918B9D67-B60C-4250-A649-9472F1300348}" type="slidenum">
              <a:rPr lang="en-GB" smtClean="0"/>
              <a:t>‹#›</a:t>
            </a:fld>
            <a:endParaRPr lang="en-GB"/>
          </a:p>
        </p:txBody>
      </p:sp>
    </p:spTree>
    <p:extLst>
      <p:ext uri="{BB962C8B-B14F-4D97-AF65-F5344CB8AC3E}">
        <p14:creationId xmlns:p14="http://schemas.microsoft.com/office/powerpoint/2010/main" val="14784603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Picture 2" descr="Digital Literacy And Media Education — The Education Daily">
            <a:extLst>
              <a:ext uri="{FF2B5EF4-FFF2-40B4-BE49-F238E27FC236}">
                <a16:creationId xmlns:a16="http://schemas.microsoft.com/office/drawing/2014/main" id="{814D5553-84D2-0B4D-2011-594A9253C999}"/>
              </a:ext>
            </a:extLst>
          </p:cNvPr>
          <p:cNvPicPr>
            <a:picLocks noChangeAspect="1" noChangeArrowheads="1"/>
          </p:cNvPicPr>
          <p:nvPr userDrawn="1"/>
        </p:nvPicPr>
        <p:blipFill rotWithShape="1">
          <a:blip r:embed="rId13">
            <a:alphaModFix amt="20000"/>
            <a:extLst>
              <a:ext uri="{28A0092B-C50C-407E-A947-70E740481C1C}">
                <a14:useLocalDpi xmlns:a14="http://schemas.microsoft.com/office/drawing/2010/main" val="0"/>
              </a:ext>
            </a:extLst>
          </a:blip>
          <a:srcRect l="15069" t="2976" r="16632" b="1041"/>
          <a:stretch/>
        </p:blipFill>
        <p:spPr bwMode="auto">
          <a:xfrm>
            <a:off x="-1" y="0"/>
            <a:ext cx="12192001"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33445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tmp"/><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tmp"/><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tmp"/><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BD4CC77-4ED3-3BC6-9F15-8C3E3D5D68AD}"/>
              </a:ext>
            </a:extLst>
          </p:cNvPr>
          <p:cNvSpPr/>
          <p:nvPr/>
        </p:nvSpPr>
        <p:spPr>
          <a:xfrm>
            <a:off x="965791" y="1431298"/>
            <a:ext cx="10260418" cy="1860698"/>
          </a:xfrm>
          <a:prstGeom prst="rect">
            <a:avLst/>
          </a:prstGeom>
          <a:solidFill>
            <a:schemeClr val="bg1"/>
          </a:solidFill>
          <a:ln w="1905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5400" dirty="0">
                <a:solidFill>
                  <a:schemeClr val="tx1"/>
                </a:solidFill>
                <a:latin typeface="Segoe UI Black" panose="020B0A02040204020203" pitchFamily="34" charset="0"/>
                <a:ea typeface="Segoe UI Black" panose="020B0A02040204020203" pitchFamily="34" charset="0"/>
                <a:cs typeface="ADLaM Display" panose="020F0502020204030204" pitchFamily="2" charset="0"/>
              </a:rPr>
              <a:t>Lesson 1:</a:t>
            </a:r>
          </a:p>
          <a:p>
            <a:pPr algn="ctr"/>
            <a:r>
              <a:rPr lang="en-GB" sz="5400" dirty="0">
                <a:solidFill>
                  <a:schemeClr val="tx1"/>
                </a:solidFill>
                <a:latin typeface="Segoe UI Black" panose="020B0A02040204020203" pitchFamily="34" charset="0"/>
                <a:ea typeface="Segoe UI Black" panose="020B0A02040204020203" pitchFamily="34" charset="0"/>
                <a:cs typeface="ADLaM Display" panose="020F0502020204030204" pitchFamily="2" charset="0"/>
              </a:rPr>
              <a:t>Social media</a:t>
            </a:r>
          </a:p>
        </p:txBody>
      </p:sp>
      <p:sp>
        <p:nvSpPr>
          <p:cNvPr id="7" name="Rectangle 6">
            <a:extLst>
              <a:ext uri="{FF2B5EF4-FFF2-40B4-BE49-F238E27FC236}">
                <a16:creationId xmlns:a16="http://schemas.microsoft.com/office/drawing/2014/main" id="{2D84D77D-9C1C-2E8F-D1E4-D54880816644}"/>
              </a:ext>
            </a:extLst>
          </p:cNvPr>
          <p:cNvSpPr/>
          <p:nvPr/>
        </p:nvSpPr>
        <p:spPr>
          <a:xfrm>
            <a:off x="965791" y="3614064"/>
            <a:ext cx="10260418" cy="521883"/>
          </a:xfrm>
          <a:prstGeom prst="rect">
            <a:avLst/>
          </a:prstGeom>
          <a:solidFill>
            <a:srgbClr val="002060"/>
          </a:solidFill>
          <a:ln w="28575">
            <a:solidFill>
              <a:srgbClr val="002060"/>
            </a:solidFill>
          </a:ln>
        </p:spPr>
        <p:style>
          <a:lnRef idx="3">
            <a:schemeClr val="lt1"/>
          </a:lnRef>
          <a:fillRef idx="1">
            <a:schemeClr val="accent4"/>
          </a:fillRef>
          <a:effectRef idx="1">
            <a:schemeClr val="accent4"/>
          </a:effectRef>
          <a:fontRef idx="minor">
            <a:schemeClr val="lt1"/>
          </a:fontRef>
        </p:style>
        <p:txBody>
          <a:bodyPr rtlCol="0" anchor="ctr"/>
          <a:lstStyle/>
          <a:p>
            <a:pPr algn="ctr"/>
            <a:r>
              <a:rPr lang="en-GB" sz="3200" dirty="0">
                <a:solidFill>
                  <a:schemeClr val="bg1"/>
                </a:solidFill>
                <a:latin typeface="Segoe UI Black" panose="020B0A02040204020203" pitchFamily="34" charset="0"/>
                <a:ea typeface="Segoe UI Black" panose="020B0A02040204020203" pitchFamily="34" charset="0"/>
                <a:cs typeface="ADLaM Display" panose="02010000000000000000" pitchFamily="2" charset="0"/>
              </a:rPr>
              <a:t>Digital Citizenship</a:t>
            </a:r>
          </a:p>
        </p:txBody>
      </p:sp>
      <p:sp>
        <p:nvSpPr>
          <p:cNvPr id="8" name="Rectangle 7">
            <a:extLst>
              <a:ext uri="{FF2B5EF4-FFF2-40B4-BE49-F238E27FC236}">
                <a16:creationId xmlns:a16="http://schemas.microsoft.com/office/drawing/2014/main" id="{5796F490-E273-3F90-3818-271B4E8D4E5E}"/>
              </a:ext>
            </a:extLst>
          </p:cNvPr>
          <p:cNvSpPr/>
          <p:nvPr/>
        </p:nvSpPr>
        <p:spPr>
          <a:xfrm>
            <a:off x="0" y="6300156"/>
            <a:ext cx="12192000" cy="557844"/>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descr="A white text on a black background&#10;&#10;Description automatically generated">
            <a:extLst>
              <a:ext uri="{FF2B5EF4-FFF2-40B4-BE49-F238E27FC236}">
                <a16:creationId xmlns:a16="http://schemas.microsoft.com/office/drawing/2014/main" id="{B64D0521-D00A-943B-B441-AF287D5D49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77" y="6300156"/>
            <a:ext cx="1013709" cy="536438"/>
          </a:xfrm>
          <a:prstGeom prst="rect">
            <a:avLst/>
          </a:prstGeom>
        </p:spPr>
      </p:pic>
      <p:sp>
        <p:nvSpPr>
          <p:cNvPr id="10" name="TextBox 9">
            <a:extLst>
              <a:ext uri="{FF2B5EF4-FFF2-40B4-BE49-F238E27FC236}">
                <a16:creationId xmlns:a16="http://schemas.microsoft.com/office/drawing/2014/main" id="{EA0DAC53-E6A5-D3F2-4003-7F3E27E89FD6}"/>
              </a:ext>
            </a:extLst>
          </p:cNvPr>
          <p:cNvSpPr txBox="1"/>
          <p:nvPr/>
        </p:nvSpPr>
        <p:spPr>
          <a:xfrm>
            <a:off x="8602699" y="6403305"/>
            <a:ext cx="3230525" cy="369332"/>
          </a:xfrm>
          <a:prstGeom prst="rect">
            <a:avLst/>
          </a:prstGeom>
          <a:noFill/>
        </p:spPr>
        <p:txBody>
          <a:bodyPr wrap="square" rtlCol="0">
            <a:spAutoFit/>
          </a:bodyPr>
          <a:lstStyle/>
          <a:p>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www.mysimplyteach.co.uk</a:t>
            </a:r>
          </a:p>
        </p:txBody>
      </p:sp>
      <p:sp>
        <p:nvSpPr>
          <p:cNvPr id="11" name="TextBox 10">
            <a:extLst>
              <a:ext uri="{FF2B5EF4-FFF2-40B4-BE49-F238E27FC236}">
                <a16:creationId xmlns:a16="http://schemas.microsoft.com/office/drawing/2014/main" id="{22BE5201-584C-30D8-7CBB-0C67739BEB14}"/>
              </a:ext>
            </a:extLst>
          </p:cNvPr>
          <p:cNvSpPr txBox="1"/>
          <p:nvPr/>
        </p:nvSpPr>
        <p:spPr>
          <a:xfrm>
            <a:off x="3791393" y="6431994"/>
            <a:ext cx="4104240" cy="369332"/>
          </a:xfrm>
          <a:prstGeom prst="rect">
            <a:avLst/>
          </a:prstGeom>
          <a:noFill/>
        </p:spPr>
        <p:txBody>
          <a:bodyPr wrap="square" rtlCol="0">
            <a:spAutoFit/>
          </a:bodyPr>
          <a:lstStyle/>
          <a:p>
            <a:pPr algn="ctr"/>
            <a:r>
              <a:rPr lang="en-GB" dirty="0">
                <a:solidFill>
                  <a:schemeClr val="bg1"/>
                </a:solidFill>
                <a:latin typeface="Segoe UI Variable Display Semib" pitchFamily="2" charset="0"/>
                <a:ea typeface="ADLaM Display" panose="02010000000000000000" pitchFamily="2" charset="0"/>
                <a:cs typeface="ADLaM Display" panose="02010000000000000000" pitchFamily="2" charset="0"/>
              </a:rPr>
              <a:t>© SIMPLY TEACH 2024</a:t>
            </a:r>
          </a:p>
        </p:txBody>
      </p:sp>
      <p:pic>
        <p:nvPicPr>
          <p:cNvPr id="12" name="Picture 2" descr="Facebook Logos PNG images free download">
            <a:extLst>
              <a:ext uri="{FF2B5EF4-FFF2-40B4-BE49-F238E27FC236}">
                <a16:creationId xmlns:a16="http://schemas.microsoft.com/office/drawing/2014/main" id="{0260517E-1FF8-4CB3-744C-DB0EC833D8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26775" y="6403305"/>
            <a:ext cx="412898" cy="4128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74957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E24CE31-1AD5-92A4-DBF3-C91D1E9C5B02}"/>
              </a:ext>
            </a:extLst>
          </p:cNvPr>
          <p:cNvSpPr/>
          <p:nvPr/>
        </p:nvSpPr>
        <p:spPr>
          <a:xfrm>
            <a:off x="967563" y="637953"/>
            <a:ext cx="10334846" cy="5699052"/>
          </a:xfrm>
          <a:prstGeom prst="rect">
            <a:avLst/>
          </a:prstGeom>
          <a:solidFill>
            <a:schemeClr val="bg1">
              <a:alpha val="94000"/>
            </a:schemeClr>
          </a:solid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E17D8242-95AB-53DE-6C8F-4BA041998553}"/>
              </a:ext>
            </a:extLst>
          </p:cNvPr>
          <p:cNvSpPr txBox="1"/>
          <p:nvPr/>
        </p:nvSpPr>
        <p:spPr>
          <a:xfrm>
            <a:off x="1137683" y="1010095"/>
            <a:ext cx="9601200" cy="2123658"/>
          </a:xfrm>
          <a:prstGeom prst="rect">
            <a:avLst/>
          </a:prstGeom>
          <a:noFill/>
        </p:spPr>
        <p:txBody>
          <a:bodyPr wrap="square" rtlCol="0">
            <a:spAutoFit/>
          </a:bodyPr>
          <a:lstStyle/>
          <a:p>
            <a:r>
              <a:rPr lang="en-GB" sz="2800" b="1" dirty="0">
                <a:latin typeface="Segoe UI Variable Text" pitchFamily="2" charset="0"/>
              </a:rPr>
              <a:t>Learning objective(s):</a:t>
            </a:r>
          </a:p>
          <a:p>
            <a:endParaRPr lang="en-GB" sz="1400" b="1" dirty="0">
              <a:latin typeface="Segoe UI Variable Text" pitchFamily="2" charset="0"/>
            </a:endParaRPr>
          </a:p>
          <a:p>
            <a:pPr marL="285750" indent="-285750">
              <a:buFont typeface="Arial" panose="020B0604020202020204" pitchFamily="34" charset="0"/>
              <a:buChar char="•"/>
            </a:pPr>
            <a:r>
              <a:rPr lang="en-GB" b="1" dirty="0">
                <a:latin typeface="Segoe UI Variable Text" pitchFamily="2" charset="0"/>
              </a:rPr>
              <a:t>Demonstrate responsible behaviour by </a:t>
            </a:r>
          </a:p>
          <a:p>
            <a:pPr marL="742950" lvl="1" indent="-285750">
              <a:buFont typeface="Arial" panose="020B0604020202020204" pitchFamily="34" charset="0"/>
              <a:buChar char="•"/>
            </a:pPr>
            <a:r>
              <a:rPr lang="en-GB" b="1" dirty="0">
                <a:latin typeface="Segoe UI Variable Text" pitchFamily="2" charset="0"/>
              </a:rPr>
              <a:t>engaging in online activities in a manner that respects the rights and well-being of others.</a:t>
            </a:r>
          </a:p>
          <a:p>
            <a:pPr marL="742950" lvl="1" indent="-285750">
              <a:buFont typeface="Arial" panose="020B0604020202020204" pitchFamily="34" charset="0"/>
              <a:buChar char="•"/>
            </a:pPr>
            <a:r>
              <a:rPr lang="en-GB" b="1" dirty="0">
                <a:latin typeface="Segoe UI Variable Text" pitchFamily="2" charset="0"/>
              </a:rPr>
              <a:t>practicing digital etiquette, avoiding cyberbullying and harassment, and being mindful of the impact of one's actions on others.</a:t>
            </a:r>
          </a:p>
        </p:txBody>
      </p:sp>
      <p:sp>
        <p:nvSpPr>
          <p:cNvPr id="4" name="TextBox 3">
            <a:extLst>
              <a:ext uri="{FF2B5EF4-FFF2-40B4-BE49-F238E27FC236}">
                <a16:creationId xmlns:a16="http://schemas.microsoft.com/office/drawing/2014/main" id="{8B37DAFE-2916-6A54-8335-10401FC2FD7A}"/>
              </a:ext>
            </a:extLst>
          </p:cNvPr>
          <p:cNvSpPr txBox="1"/>
          <p:nvPr/>
        </p:nvSpPr>
        <p:spPr>
          <a:xfrm>
            <a:off x="1137683" y="3140151"/>
            <a:ext cx="9601200" cy="1846659"/>
          </a:xfrm>
          <a:prstGeom prst="rect">
            <a:avLst/>
          </a:prstGeom>
          <a:noFill/>
        </p:spPr>
        <p:txBody>
          <a:bodyPr wrap="square" rtlCol="0">
            <a:spAutoFit/>
          </a:bodyPr>
          <a:lstStyle/>
          <a:p>
            <a:r>
              <a:rPr lang="en-GB" sz="2800" b="1" dirty="0">
                <a:latin typeface="Segoe UI Variable Text" pitchFamily="2" charset="0"/>
              </a:rPr>
              <a:t>Lesson components:</a:t>
            </a:r>
          </a:p>
          <a:p>
            <a:endParaRPr lang="en-GB" sz="1400" b="1" dirty="0">
              <a:latin typeface="Segoe UI Variable Text" pitchFamily="2" charset="0"/>
            </a:endParaRPr>
          </a:p>
          <a:p>
            <a:pPr marL="285750" indent="-285750">
              <a:buFont typeface="Arial" panose="020B0604020202020204" pitchFamily="34" charset="0"/>
              <a:buChar char="•"/>
            </a:pPr>
            <a:r>
              <a:rPr lang="en-GB" b="1" dirty="0">
                <a:latin typeface="Segoe UI Variable Text" pitchFamily="2" charset="0"/>
              </a:rPr>
              <a:t>To understand what social media is and the features they can provide for the user.</a:t>
            </a:r>
          </a:p>
          <a:p>
            <a:pPr marL="285750" indent="-285750">
              <a:buFont typeface="Arial" panose="020B0604020202020204" pitchFamily="34" charset="0"/>
              <a:buChar char="•"/>
            </a:pPr>
            <a:r>
              <a:rPr lang="en-GB" b="1" dirty="0">
                <a:latin typeface="Segoe UI Variable Text" pitchFamily="2" charset="0"/>
              </a:rPr>
              <a:t>To identify the risks associated with using social media platforms.</a:t>
            </a:r>
          </a:p>
          <a:p>
            <a:pPr marL="285750" indent="-285750">
              <a:buFont typeface="Arial" panose="020B0604020202020204" pitchFamily="34" charset="0"/>
              <a:buChar char="•"/>
            </a:pPr>
            <a:r>
              <a:rPr lang="en-GB" b="1" dirty="0">
                <a:latin typeface="Segoe UI Variable Text" pitchFamily="2" charset="0"/>
              </a:rPr>
              <a:t>To list ways that the risks to using social media can be avoided. (i.e. how to use social media responsibly)</a:t>
            </a:r>
          </a:p>
        </p:txBody>
      </p:sp>
    </p:spTree>
    <p:extLst>
      <p:ext uri="{BB962C8B-B14F-4D97-AF65-F5344CB8AC3E}">
        <p14:creationId xmlns:p14="http://schemas.microsoft.com/office/powerpoint/2010/main" val="17228483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02686DC-0522-EC41-53DE-638003C74248}"/>
              </a:ext>
            </a:extLst>
          </p:cNvPr>
          <p:cNvSpPr/>
          <p:nvPr/>
        </p:nvSpPr>
        <p:spPr>
          <a:xfrm>
            <a:off x="928577" y="579474"/>
            <a:ext cx="10334846" cy="5699052"/>
          </a:xfrm>
          <a:prstGeom prst="rect">
            <a:avLst/>
          </a:prstGeom>
          <a:solidFill>
            <a:schemeClr val="bg1">
              <a:alpha val="94000"/>
            </a:schemeClr>
          </a:solid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endParaRPr lang="en-GB" b="1" dirty="0">
              <a:latin typeface="Segoe UI Variable Text" pitchFamily="2" charset="0"/>
              <a:cs typeface="Segoe UI" panose="020B0502040204020203" pitchFamily="34" charset="0"/>
            </a:endParaRPr>
          </a:p>
        </p:txBody>
      </p:sp>
      <p:sp>
        <p:nvSpPr>
          <p:cNvPr id="8" name="Rectangle 7">
            <a:extLst>
              <a:ext uri="{FF2B5EF4-FFF2-40B4-BE49-F238E27FC236}">
                <a16:creationId xmlns:a16="http://schemas.microsoft.com/office/drawing/2014/main" id="{E63E5FF0-36A8-62A0-062D-C37D29CE7FF3}"/>
              </a:ext>
            </a:extLst>
          </p:cNvPr>
          <p:cNvSpPr/>
          <p:nvPr/>
        </p:nvSpPr>
        <p:spPr>
          <a:xfrm>
            <a:off x="1190848" y="1742464"/>
            <a:ext cx="4506578" cy="1369085"/>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ea typeface="Segoe UI Black" panose="020B0A02040204020203" pitchFamily="34" charset="0"/>
                <a:cs typeface="Segoe UI" panose="020B0502040204020203" pitchFamily="34" charset="0"/>
              </a:rPr>
              <a:t>Key terms:</a:t>
            </a:r>
          </a:p>
          <a:p>
            <a:r>
              <a:rPr lang="en-GB" sz="1600" b="1" dirty="0">
                <a:solidFill>
                  <a:schemeClr val="tx1"/>
                </a:solidFill>
                <a:latin typeface="Segoe UI Variable Text" pitchFamily="2" charset="0"/>
                <a:cs typeface="Segoe UI" panose="020B0502040204020203" pitchFamily="34" charset="0"/>
              </a:rPr>
              <a:t>Social media </a:t>
            </a:r>
            <a:r>
              <a:rPr lang="en-GB" sz="1600" dirty="0">
                <a:solidFill>
                  <a:schemeClr val="tx1"/>
                </a:solidFill>
                <a:latin typeface="Segoe UI Variable Text" pitchFamily="2" charset="0"/>
                <a:cs typeface="Segoe UI" panose="020B0502040204020203" pitchFamily="34" charset="0"/>
              </a:rPr>
              <a:t>are online platforms and websites that allow users to create, share, and interact with content, as well as connect with others in virtual communities.</a:t>
            </a:r>
          </a:p>
        </p:txBody>
      </p:sp>
      <p:sp>
        <p:nvSpPr>
          <p:cNvPr id="15" name="Rectangle 14">
            <a:extLst>
              <a:ext uri="{FF2B5EF4-FFF2-40B4-BE49-F238E27FC236}">
                <a16:creationId xmlns:a16="http://schemas.microsoft.com/office/drawing/2014/main" id="{C37CFD3F-B7D0-5C01-973F-24EC18089FA5}"/>
              </a:ext>
            </a:extLst>
          </p:cNvPr>
          <p:cNvSpPr/>
          <p:nvPr/>
        </p:nvSpPr>
        <p:spPr>
          <a:xfrm>
            <a:off x="1190847" y="3176686"/>
            <a:ext cx="4506578" cy="1597206"/>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ea typeface="Segoe UI Black" panose="020B0A02040204020203" pitchFamily="34" charset="0"/>
                <a:cs typeface="Segoe UI" panose="020B0502040204020203" pitchFamily="34" charset="0"/>
              </a:rPr>
              <a:t>Types of social media</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TikTok</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Instagram</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YouTube</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Facebook</a:t>
            </a:r>
          </a:p>
          <a:p>
            <a:pPr marL="285750" indent="-285750">
              <a:buFont typeface="Arial" panose="020B0604020202020204" pitchFamily="34" charset="0"/>
              <a:buChar char="•"/>
            </a:pPr>
            <a:r>
              <a:rPr lang="en-GB" sz="1600" dirty="0">
                <a:solidFill>
                  <a:schemeClr val="tx1"/>
                </a:solidFill>
                <a:latin typeface="Segoe UI Variable Text" pitchFamily="2" charset="0"/>
                <a:cs typeface="Segoe UI" panose="020B0502040204020203" pitchFamily="34" charset="0"/>
              </a:rPr>
              <a:t>Snapchat</a:t>
            </a:r>
          </a:p>
        </p:txBody>
      </p:sp>
      <p:sp>
        <p:nvSpPr>
          <p:cNvPr id="34" name="TextBox 33">
            <a:extLst>
              <a:ext uri="{FF2B5EF4-FFF2-40B4-BE49-F238E27FC236}">
                <a16:creationId xmlns:a16="http://schemas.microsoft.com/office/drawing/2014/main" id="{E7F3DB21-E093-648D-512D-2BF60F335A5C}"/>
              </a:ext>
            </a:extLst>
          </p:cNvPr>
          <p:cNvSpPr txBox="1"/>
          <p:nvPr/>
        </p:nvSpPr>
        <p:spPr>
          <a:xfrm>
            <a:off x="1190848" y="965859"/>
            <a:ext cx="9634930" cy="646331"/>
          </a:xfrm>
          <a:prstGeom prst="rect">
            <a:avLst/>
          </a:prstGeom>
          <a:noFill/>
          <a:ln>
            <a:noFill/>
          </a:ln>
        </p:spPr>
        <p:txBody>
          <a:bodyPr wrap="square" rtlCol="0">
            <a:spAutoFit/>
          </a:bodyPr>
          <a:lstStyle/>
          <a:p>
            <a:pPr algn="ctr"/>
            <a:r>
              <a:rPr lang="en-GB" sz="3600" b="1" dirty="0">
                <a:latin typeface="Segoe UI Black" panose="020B0A02040204020203" pitchFamily="34" charset="0"/>
                <a:ea typeface="Segoe UI Black" panose="020B0A02040204020203" pitchFamily="34" charset="0"/>
                <a:cs typeface="Segoe UI" panose="020B0502040204020203" pitchFamily="34" charset="0"/>
              </a:rPr>
              <a:t>Social media</a:t>
            </a:r>
          </a:p>
        </p:txBody>
      </p:sp>
      <p:sp>
        <p:nvSpPr>
          <p:cNvPr id="5" name="Rectangle 4">
            <a:extLst>
              <a:ext uri="{FF2B5EF4-FFF2-40B4-BE49-F238E27FC236}">
                <a16:creationId xmlns:a16="http://schemas.microsoft.com/office/drawing/2014/main" id="{617CA375-F824-DA29-1FA4-0F0CF710DE0A}"/>
              </a:ext>
            </a:extLst>
          </p:cNvPr>
          <p:cNvSpPr/>
          <p:nvPr/>
        </p:nvSpPr>
        <p:spPr>
          <a:xfrm>
            <a:off x="1190847" y="4839029"/>
            <a:ext cx="4506578" cy="1053112"/>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b="1" dirty="0">
                <a:solidFill>
                  <a:schemeClr val="tx1"/>
                </a:solidFill>
                <a:latin typeface="Segoe UI Variable Text" pitchFamily="2" charset="0"/>
                <a:ea typeface="Segoe UI Black" panose="020B0A02040204020203" pitchFamily="34" charset="0"/>
                <a:cs typeface="Segoe UI" panose="020B0502040204020203" pitchFamily="34" charset="0"/>
              </a:rPr>
              <a:t>Discussion</a:t>
            </a:r>
          </a:p>
          <a:p>
            <a:r>
              <a:rPr lang="en-GB" sz="1600" dirty="0">
                <a:solidFill>
                  <a:schemeClr val="tx1"/>
                </a:solidFill>
                <a:latin typeface="Segoe UI Variable Text" pitchFamily="2" charset="0"/>
                <a:cs typeface="Segoe UI" panose="020B0502040204020203" pitchFamily="34" charset="0"/>
              </a:rPr>
              <a:t>A user profile is a common feature of a social media platform. Make a list of other features available on a social media platform.</a:t>
            </a:r>
            <a:endParaRPr lang="en-GB" sz="1600" b="1" dirty="0">
              <a:solidFill>
                <a:schemeClr val="tx1"/>
              </a:solidFill>
              <a:latin typeface="Segoe UI Variable Text" pitchFamily="2" charset="0"/>
              <a:cs typeface="Segoe UI" panose="020B0502040204020203" pitchFamily="34" charset="0"/>
            </a:endParaRPr>
          </a:p>
        </p:txBody>
      </p:sp>
      <p:pic>
        <p:nvPicPr>
          <p:cNvPr id="6" name="Picture 5">
            <a:extLst>
              <a:ext uri="{FF2B5EF4-FFF2-40B4-BE49-F238E27FC236}">
                <a16:creationId xmlns:a16="http://schemas.microsoft.com/office/drawing/2014/main" id="{A094EEFD-F01C-2CD1-7200-F0940758BD70}"/>
              </a:ext>
            </a:extLst>
          </p:cNvPr>
          <p:cNvPicPr>
            <a:picLocks noChangeAspect="1"/>
          </p:cNvPicPr>
          <p:nvPr/>
        </p:nvPicPr>
        <p:blipFill>
          <a:blip r:embed="rId3"/>
          <a:stretch>
            <a:fillRect/>
          </a:stretch>
        </p:blipFill>
        <p:spPr>
          <a:xfrm>
            <a:off x="5798840" y="1742464"/>
            <a:ext cx="5363166" cy="4118550"/>
          </a:xfrm>
          <a:prstGeom prst="rect">
            <a:avLst/>
          </a:prstGeom>
          <a:ln w="3175">
            <a:solidFill>
              <a:schemeClr val="tx1"/>
            </a:solidFill>
          </a:ln>
        </p:spPr>
      </p:pic>
    </p:spTree>
    <p:extLst>
      <p:ext uri="{BB962C8B-B14F-4D97-AF65-F5344CB8AC3E}">
        <p14:creationId xmlns:p14="http://schemas.microsoft.com/office/powerpoint/2010/main" val="2665328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87D378-4AB8-D9FF-4FE9-27A5EE5BA8E6}"/>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76B08F7F-9C6E-2FE2-606B-FE4B295139D0}"/>
              </a:ext>
            </a:extLst>
          </p:cNvPr>
          <p:cNvSpPr/>
          <p:nvPr/>
        </p:nvSpPr>
        <p:spPr>
          <a:xfrm>
            <a:off x="967563" y="637953"/>
            <a:ext cx="10334846" cy="5699052"/>
          </a:xfrm>
          <a:prstGeom prst="rect">
            <a:avLst/>
          </a:prstGeom>
          <a:solidFill>
            <a:schemeClr val="bg1">
              <a:alpha val="94000"/>
            </a:schemeClr>
          </a:solid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lang="en-GB" b="1">
                <a:latin typeface="Segoe UI Variable Text" pitchFamily="2" charset="0"/>
                <a:cs typeface="Segoe UI" panose="020B0502040204020203" pitchFamily="34" charset="0"/>
              </a:rPr>
              <a:t>Cut </a:t>
            </a:r>
            <a:r>
              <a:rPr lang="en-GB" b="1" dirty="0">
                <a:latin typeface="Segoe UI Variable Text" pitchFamily="2" charset="0"/>
                <a:cs typeface="Segoe UI" panose="020B0502040204020203" pitchFamily="34" charset="0"/>
              </a:rPr>
              <a:t>out</a:t>
            </a:r>
          </a:p>
          <a:p>
            <a:pPr marL="342900" indent="-342900">
              <a:buFont typeface="Arial" panose="020B0604020202020204" pitchFamily="34" charset="0"/>
              <a:buChar char="•"/>
            </a:pPr>
            <a:r>
              <a:rPr lang="en-GB" b="1" dirty="0">
                <a:latin typeface="Segoe UI Variable Text" pitchFamily="2" charset="0"/>
                <a:cs typeface="Segoe UI" panose="020B0502040204020203" pitchFamily="34" charset="0"/>
              </a:rPr>
              <a:t>Flipbook animation</a:t>
            </a:r>
          </a:p>
        </p:txBody>
      </p:sp>
      <p:sp>
        <p:nvSpPr>
          <p:cNvPr id="15" name="TextBox 14">
            <a:extLst>
              <a:ext uri="{FF2B5EF4-FFF2-40B4-BE49-F238E27FC236}">
                <a16:creationId xmlns:a16="http://schemas.microsoft.com/office/drawing/2014/main" id="{D60D8CCA-F23F-BC91-4A5D-306E268B9DC9}"/>
              </a:ext>
            </a:extLst>
          </p:cNvPr>
          <p:cNvSpPr txBox="1"/>
          <p:nvPr/>
        </p:nvSpPr>
        <p:spPr>
          <a:xfrm>
            <a:off x="1190848" y="965859"/>
            <a:ext cx="9634930" cy="646331"/>
          </a:xfrm>
          <a:prstGeom prst="rect">
            <a:avLst/>
          </a:prstGeom>
          <a:noFill/>
          <a:ln>
            <a:noFill/>
          </a:ln>
        </p:spPr>
        <p:txBody>
          <a:bodyPr wrap="square" rtlCol="0">
            <a:spAutoFit/>
          </a:bodyPr>
          <a:lstStyle/>
          <a:p>
            <a:pPr algn="ctr"/>
            <a:r>
              <a:rPr lang="en-GB" sz="3600" b="1" dirty="0">
                <a:latin typeface="Segoe UI Black" panose="020B0A02040204020203" pitchFamily="34" charset="0"/>
                <a:ea typeface="Segoe UI Black" panose="020B0A02040204020203" pitchFamily="34" charset="0"/>
                <a:cs typeface="Segoe UI" panose="020B0502040204020203" pitchFamily="34" charset="0"/>
              </a:rPr>
              <a:t>Features of social media</a:t>
            </a:r>
          </a:p>
        </p:txBody>
      </p:sp>
      <p:sp>
        <p:nvSpPr>
          <p:cNvPr id="3" name="Rectangle 2">
            <a:extLst>
              <a:ext uri="{FF2B5EF4-FFF2-40B4-BE49-F238E27FC236}">
                <a16:creationId xmlns:a16="http://schemas.microsoft.com/office/drawing/2014/main" id="{E5AD7E52-78A1-96D1-183D-46A0889833C1}"/>
              </a:ext>
            </a:extLst>
          </p:cNvPr>
          <p:cNvSpPr/>
          <p:nvPr/>
        </p:nvSpPr>
        <p:spPr>
          <a:xfrm>
            <a:off x="4776865" y="3211517"/>
            <a:ext cx="2531476" cy="880423"/>
          </a:xfrm>
          <a:prstGeom prst="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latin typeface="Segoe UI Variable Text" pitchFamily="2" charset="0"/>
                <a:ea typeface="Segoe UI Black" panose="020B0A02040204020203" pitchFamily="34" charset="0"/>
                <a:cs typeface="Segoe UI" panose="020B0502040204020203" pitchFamily="34" charset="0"/>
              </a:rPr>
              <a:t>User profile</a:t>
            </a:r>
            <a:endParaRPr lang="en-GB" dirty="0">
              <a:solidFill>
                <a:schemeClr val="tx1"/>
              </a:solidFill>
              <a:latin typeface="Segoe UI Variable Text" pitchFamily="2" charset="0"/>
              <a:cs typeface="Segoe UI" panose="020B0502040204020203" pitchFamily="34" charset="0"/>
            </a:endParaRPr>
          </a:p>
        </p:txBody>
      </p:sp>
      <p:sp>
        <p:nvSpPr>
          <p:cNvPr id="4" name="Rectangle 3">
            <a:extLst>
              <a:ext uri="{FF2B5EF4-FFF2-40B4-BE49-F238E27FC236}">
                <a16:creationId xmlns:a16="http://schemas.microsoft.com/office/drawing/2014/main" id="{C23063B3-A71B-28A4-5A2E-A0541CDDE980}"/>
              </a:ext>
            </a:extLst>
          </p:cNvPr>
          <p:cNvSpPr/>
          <p:nvPr/>
        </p:nvSpPr>
        <p:spPr>
          <a:xfrm>
            <a:off x="1968895" y="3211516"/>
            <a:ext cx="2531476" cy="880423"/>
          </a:xfrm>
          <a:prstGeom prst="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latin typeface="Segoe UI Variable Text" pitchFamily="2" charset="0"/>
                <a:ea typeface="Segoe UI Black" panose="020B0A02040204020203" pitchFamily="34" charset="0"/>
                <a:cs typeface="Segoe UI" panose="020B0502040204020203" pitchFamily="34" charset="0"/>
              </a:rPr>
              <a:t>(Direct) messaging</a:t>
            </a:r>
            <a:endParaRPr lang="en-GB" dirty="0">
              <a:solidFill>
                <a:schemeClr val="tx1"/>
              </a:solidFill>
              <a:latin typeface="Segoe UI Variable Text" pitchFamily="2" charset="0"/>
              <a:cs typeface="Segoe UI" panose="020B0502040204020203" pitchFamily="34" charset="0"/>
            </a:endParaRPr>
          </a:p>
        </p:txBody>
      </p:sp>
      <p:sp>
        <p:nvSpPr>
          <p:cNvPr id="5" name="Rectangle 4">
            <a:extLst>
              <a:ext uri="{FF2B5EF4-FFF2-40B4-BE49-F238E27FC236}">
                <a16:creationId xmlns:a16="http://schemas.microsoft.com/office/drawing/2014/main" id="{6BFD98BD-79AA-D439-C585-4EE9E34253BF}"/>
              </a:ext>
            </a:extLst>
          </p:cNvPr>
          <p:cNvSpPr/>
          <p:nvPr/>
        </p:nvSpPr>
        <p:spPr>
          <a:xfrm>
            <a:off x="7584835" y="3211515"/>
            <a:ext cx="2531476" cy="880423"/>
          </a:xfrm>
          <a:prstGeom prst="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latin typeface="Segoe UI Variable Text" pitchFamily="2" charset="0"/>
                <a:ea typeface="Segoe UI Black" panose="020B0A02040204020203" pitchFamily="34" charset="0"/>
                <a:cs typeface="Segoe UI" panose="020B0502040204020203" pitchFamily="34" charset="0"/>
              </a:rPr>
              <a:t>Notifications</a:t>
            </a:r>
            <a:endParaRPr lang="en-GB" dirty="0">
              <a:solidFill>
                <a:schemeClr val="tx1"/>
              </a:solidFill>
              <a:latin typeface="Segoe UI Variable Text" pitchFamily="2" charset="0"/>
              <a:cs typeface="Segoe UI" panose="020B0502040204020203" pitchFamily="34" charset="0"/>
            </a:endParaRPr>
          </a:p>
        </p:txBody>
      </p:sp>
      <p:sp>
        <p:nvSpPr>
          <p:cNvPr id="6" name="Rectangle 5">
            <a:extLst>
              <a:ext uri="{FF2B5EF4-FFF2-40B4-BE49-F238E27FC236}">
                <a16:creationId xmlns:a16="http://schemas.microsoft.com/office/drawing/2014/main" id="{BC0DFE65-28C3-5D55-45BA-84449F4892B1}"/>
              </a:ext>
            </a:extLst>
          </p:cNvPr>
          <p:cNvSpPr/>
          <p:nvPr/>
        </p:nvSpPr>
        <p:spPr>
          <a:xfrm>
            <a:off x="4776865" y="2137375"/>
            <a:ext cx="2531476" cy="880423"/>
          </a:xfrm>
          <a:prstGeom prst="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latin typeface="Segoe UI Variable Text" pitchFamily="2" charset="0"/>
                <a:ea typeface="Segoe UI Black" panose="020B0A02040204020203" pitchFamily="34" charset="0"/>
                <a:cs typeface="Segoe UI" panose="020B0502040204020203" pitchFamily="34" charset="0"/>
              </a:rPr>
              <a:t>Share content</a:t>
            </a:r>
            <a:endParaRPr lang="en-GB" dirty="0">
              <a:solidFill>
                <a:schemeClr val="tx1"/>
              </a:solidFill>
              <a:latin typeface="Segoe UI Variable Text" pitchFamily="2" charset="0"/>
              <a:cs typeface="Segoe UI" panose="020B0502040204020203" pitchFamily="34" charset="0"/>
            </a:endParaRPr>
          </a:p>
        </p:txBody>
      </p:sp>
      <p:sp>
        <p:nvSpPr>
          <p:cNvPr id="7" name="Rectangle 6">
            <a:extLst>
              <a:ext uri="{FF2B5EF4-FFF2-40B4-BE49-F238E27FC236}">
                <a16:creationId xmlns:a16="http://schemas.microsoft.com/office/drawing/2014/main" id="{36BA3F75-EF26-E55D-3822-1A882FFAF3C2}"/>
              </a:ext>
            </a:extLst>
          </p:cNvPr>
          <p:cNvSpPr/>
          <p:nvPr/>
        </p:nvSpPr>
        <p:spPr>
          <a:xfrm>
            <a:off x="1968895" y="2137374"/>
            <a:ext cx="2531476" cy="880423"/>
          </a:xfrm>
          <a:prstGeom prst="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latin typeface="Segoe UI Variable Text" pitchFamily="2" charset="0"/>
                <a:ea typeface="Segoe UI Black" panose="020B0A02040204020203" pitchFamily="34" charset="0"/>
                <a:cs typeface="Segoe UI" panose="020B0502040204020203" pitchFamily="34" charset="0"/>
              </a:rPr>
              <a:t>News feed</a:t>
            </a:r>
            <a:endParaRPr lang="en-GB" dirty="0">
              <a:solidFill>
                <a:schemeClr val="tx1"/>
              </a:solidFill>
              <a:latin typeface="Segoe UI Variable Text" pitchFamily="2" charset="0"/>
              <a:cs typeface="Segoe UI" panose="020B0502040204020203" pitchFamily="34" charset="0"/>
            </a:endParaRPr>
          </a:p>
        </p:txBody>
      </p:sp>
      <p:sp>
        <p:nvSpPr>
          <p:cNvPr id="11" name="Rectangle 10">
            <a:extLst>
              <a:ext uri="{FF2B5EF4-FFF2-40B4-BE49-F238E27FC236}">
                <a16:creationId xmlns:a16="http://schemas.microsoft.com/office/drawing/2014/main" id="{1E978EAC-0489-708A-BCF8-D511744B1902}"/>
              </a:ext>
            </a:extLst>
          </p:cNvPr>
          <p:cNvSpPr/>
          <p:nvPr/>
        </p:nvSpPr>
        <p:spPr>
          <a:xfrm>
            <a:off x="7584835" y="2137373"/>
            <a:ext cx="2531476" cy="880423"/>
          </a:xfrm>
          <a:prstGeom prst="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latin typeface="Segoe UI Variable Text" pitchFamily="2" charset="0"/>
                <a:ea typeface="Segoe UI Black" panose="020B0A02040204020203" pitchFamily="34" charset="0"/>
                <a:cs typeface="Segoe UI" panose="020B0502040204020203" pitchFamily="34" charset="0"/>
              </a:rPr>
              <a:t>Likes/Comments/</a:t>
            </a:r>
          </a:p>
          <a:p>
            <a:pPr algn="ctr"/>
            <a:r>
              <a:rPr lang="en-GB" b="1" dirty="0">
                <a:solidFill>
                  <a:schemeClr val="tx1"/>
                </a:solidFill>
                <a:latin typeface="Segoe UI Variable Text" pitchFamily="2" charset="0"/>
                <a:ea typeface="Segoe UI Black" panose="020B0A02040204020203" pitchFamily="34" charset="0"/>
                <a:cs typeface="Segoe UI" panose="020B0502040204020203" pitchFamily="34" charset="0"/>
              </a:rPr>
              <a:t>Shares</a:t>
            </a:r>
            <a:endParaRPr lang="en-GB" dirty="0">
              <a:solidFill>
                <a:schemeClr val="tx1"/>
              </a:solidFill>
              <a:latin typeface="Segoe UI Variable Text" pitchFamily="2" charset="0"/>
              <a:cs typeface="Segoe UI" panose="020B0502040204020203" pitchFamily="34" charset="0"/>
            </a:endParaRPr>
          </a:p>
        </p:txBody>
      </p:sp>
      <p:sp>
        <p:nvSpPr>
          <p:cNvPr id="12" name="Rectangle 11">
            <a:extLst>
              <a:ext uri="{FF2B5EF4-FFF2-40B4-BE49-F238E27FC236}">
                <a16:creationId xmlns:a16="http://schemas.microsoft.com/office/drawing/2014/main" id="{1AC4E23A-1A53-6074-7938-E3A1C0C6B269}"/>
              </a:ext>
            </a:extLst>
          </p:cNvPr>
          <p:cNvSpPr/>
          <p:nvPr/>
        </p:nvSpPr>
        <p:spPr>
          <a:xfrm>
            <a:off x="4776865" y="4285658"/>
            <a:ext cx="2531476" cy="880423"/>
          </a:xfrm>
          <a:prstGeom prst="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latin typeface="Segoe UI Variable Text" pitchFamily="2" charset="0"/>
                <a:ea typeface="Segoe UI Black" panose="020B0A02040204020203" pitchFamily="34" charset="0"/>
                <a:cs typeface="Segoe UI" panose="020B0502040204020203" pitchFamily="34" charset="0"/>
              </a:rPr>
              <a:t>Privacy settings</a:t>
            </a:r>
            <a:endParaRPr lang="en-GB" dirty="0">
              <a:solidFill>
                <a:schemeClr val="tx1"/>
              </a:solidFill>
              <a:latin typeface="Segoe UI Variable Text" pitchFamily="2" charset="0"/>
              <a:cs typeface="Segoe UI" panose="020B0502040204020203" pitchFamily="34" charset="0"/>
            </a:endParaRPr>
          </a:p>
        </p:txBody>
      </p:sp>
      <p:sp>
        <p:nvSpPr>
          <p:cNvPr id="17" name="Rectangle 16">
            <a:extLst>
              <a:ext uri="{FF2B5EF4-FFF2-40B4-BE49-F238E27FC236}">
                <a16:creationId xmlns:a16="http://schemas.microsoft.com/office/drawing/2014/main" id="{A0FE02DE-2BF5-F09F-38A7-DEAB0AF73292}"/>
              </a:ext>
            </a:extLst>
          </p:cNvPr>
          <p:cNvSpPr/>
          <p:nvPr/>
        </p:nvSpPr>
        <p:spPr>
          <a:xfrm>
            <a:off x="1968895" y="4285657"/>
            <a:ext cx="2531476" cy="880423"/>
          </a:xfrm>
          <a:prstGeom prst="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latin typeface="Segoe UI Variable Text" pitchFamily="2" charset="0"/>
                <a:ea typeface="Segoe UI Black" panose="020B0A02040204020203" pitchFamily="34" charset="0"/>
                <a:cs typeface="Segoe UI" panose="020B0502040204020203" pitchFamily="34" charset="0"/>
              </a:rPr>
              <a:t>Hashtags</a:t>
            </a:r>
            <a:endParaRPr lang="en-GB" dirty="0">
              <a:solidFill>
                <a:schemeClr val="tx1"/>
              </a:solidFill>
              <a:latin typeface="Segoe UI Variable Text" pitchFamily="2" charset="0"/>
              <a:cs typeface="Segoe UI" panose="020B0502040204020203" pitchFamily="34" charset="0"/>
            </a:endParaRPr>
          </a:p>
        </p:txBody>
      </p:sp>
      <p:sp>
        <p:nvSpPr>
          <p:cNvPr id="18" name="Rectangle 17">
            <a:extLst>
              <a:ext uri="{FF2B5EF4-FFF2-40B4-BE49-F238E27FC236}">
                <a16:creationId xmlns:a16="http://schemas.microsoft.com/office/drawing/2014/main" id="{04A67D8F-4028-1E92-1CB4-472381FDE608}"/>
              </a:ext>
            </a:extLst>
          </p:cNvPr>
          <p:cNvSpPr/>
          <p:nvPr/>
        </p:nvSpPr>
        <p:spPr>
          <a:xfrm>
            <a:off x="7584835" y="4285656"/>
            <a:ext cx="2531476" cy="880423"/>
          </a:xfrm>
          <a:prstGeom prst="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latin typeface="Segoe UI Variable Text" pitchFamily="2" charset="0"/>
                <a:ea typeface="Segoe UI Black" panose="020B0A02040204020203" pitchFamily="34" charset="0"/>
                <a:cs typeface="Segoe UI" panose="020B0502040204020203" pitchFamily="34" charset="0"/>
              </a:rPr>
              <a:t>Explore/Discover</a:t>
            </a:r>
            <a:endParaRPr lang="en-GB" dirty="0">
              <a:solidFill>
                <a:schemeClr val="tx1"/>
              </a:solidFill>
              <a:latin typeface="Segoe UI Variable Text" pitchFamily="2" charset="0"/>
              <a:cs typeface="Segoe UI" panose="020B0502040204020203" pitchFamily="34" charset="0"/>
            </a:endParaRPr>
          </a:p>
        </p:txBody>
      </p:sp>
    </p:spTree>
    <p:extLst>
      <p:ext uri="{BB962C8B-B14F-4D97-AF65-F5344CB8AC3E}">
        <p14:creationId xmlns:p14="http://schemas.microsoft.com/office/powerpoint/2010/main" val="1360086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1" grpId="0" animBg="1"/>
      <p:bldP spid="12" grpId="0" animBg="1"/>
      <p:bldP spid="17" grpId="0" animBg="1"/>
      <p:bldP spid="1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9D0D6D-D7FF-D2AE-D211-EC8A8A74A69D}"/>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2B201EBF-0D6B-1A2B-1712-C0DC0D3EADFD}"/>
              </a:ext>
            </a:extLst>
          </p:cNvPr>
          <p:cNvSpPr/>
          <p:nvPr/>
        </p:nvSpPr>
        <p:spPr>
          <a:xfrm>
            <a:off x="967563" y="637953"/>
            <a:ext cx="10334846" cy="5699052"/>
          </a:xfrm>
          <a:prstGeom prst="rect">
            <a:avLst/>
          </a:prstGeom>
          <a:solidFill>
            <a:schemeClr val="bg1">
              <a:alpha val="94000"/>
            </a:schemeClr>
          </a:solid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lang="en-GB" b="1">
                <a:latin typeface="Segoe UI Variable Text" pitchFamily="2" charset="0"/>
                <a:cs typeface="Segoe UI" panose="020B0502040204020203" pitchFamily="34" charset="0"/>
              </a:rPr>
              <a:t>Cut </a:t>
            </a:r>
            <a:r>
              <a:rPr lang="en-GB" b="1" dirty="0">
                <a:latin typeface="Segoe UI Variable Text" pitchFamily="2" charset="0"/>
                <a:cs typeface="Segoe UI" panose="020B0502040204020203" pitchFamily="34" charset="0"/>
              </a:rPr>
              <a:t>out</a:t>
            </a:r>
          </a:p>
          <a:p>
            <a:pPr marL="342900" indent="-342900">
              <a:buFont typeface="Arial" panose="020B0604020202020204" pitchFamily="34" charset="0"/>
              <a:buChar char="•"/>
            </a:pPr>
            <a:r>
              <a:rPr lang="en-GB" b="1" dirty="0">
                <a:latin typeface="Segoe UI Variable Text" pitchFamily="2" charset="0"/>
                <a:cs typeface="Segoe UI" panose="020B0502040204020203" pitchFamily="34" charset="0"/>
              </a:rPr>
              <a:t>Flipbook animation</a:t>
            </a:r>
          </a:p>
        </p:txBody>
      </p:sp>
      <p:sp>
        <p:nvSpPr>
          <p:cNvPr id="15" name="TextBox 14">
            <a:extLst>
              <a:ext uri="{FF2B5EF4-FFF2-40B4-BE49-F238E27FC236}">
                <a16:creationId xmlns:a16="http://schemas.microsoft.com/office/drawing/2014/main" id="{D84618CB-3CA8-AC6B-3051-43988F15A259}"/>
              </a:ext>
            </a:extLst>
          </p:cNvPr>
          <p:cNvSpPr txBox="1"/>
          <p:nvPr/>
        </p:nvSpPr>
        <p:spPr>
          <a:xfrm>
            <a:off x="1190848" y="965859"/>
            <a:ext cx="9634930" cy="646331"/>
          </a:xfrm>
          <a:prstGeom prst="rect">
            <a:avLst/>
          </a:prstGeom>
          <a:noFill/>
          <a:ln>
            <a:noFill/>
          </a:ln>
        </p:spPr>
        <p:txBody>
          <a:bodyPr wrap="square" rtlCol="0">
            <a:spAutoFit/>
          </a:bodyPr>
          <a:lstStyle/>
          <a:p>
            <a:pPr algn="ctr"/>
            <a:r>
              <a:rPr lang="en-GB" sz="3600" b="1" dirty="0">
                <a:latin typeface="Segoe UI Black" panose="020B0A02040204020203" pitchFamily="34" charset="0"/>
                <a:ea typeface="Segoe UI Black" panose="020B0A02040204020203" pitchFamily="34" charset="0"/>
                <a:cs typeface="Segoe UI" panose="020B0502040204020203" pitchFamily="34" charset="0"/>
              </a:rPr>
              <a:t>Learning in context</a:t>
            </a:r>
          </a:p>
        </p:txBody>
      </p:sp>
      <p:pic>
        <p:nvPicPr>
          <p:cNvPr id="3" name="Picture 2" descr="A person holding a phone&#10;&#10;Description automatically generated">
            <a:extLst>
              <a:ext uri="{FF2B5EF4-FFF2-40B4-BE49-F238E27FC236}">
                <a16:creationId xmlns:a16="http://schemas.microsoft.com/office/drawing/2014/main" id="{CBDA03A4-E4F8-38D8-2910-942D7FD307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98130" y="1742465"/>
            <a:ext cx="3014743" cy="4448941"/>
          </a:xfrm>
          <a:prstGeom prst="rect">
            <a:avLst/>
          </a:prstGeom>
          <a:ln w="3175">
            <a:solidFill>
              <a:schemeClr val="tx1"/>
            </a:solidFill>
          </a:ln>
        </p:spPr>
      </p:pic>
      <p:sp>
        <p:nvSpPr>
          <p:cNvPr id="5" name="TextBox 4">
            <a:extLst>
              <a:ext uri="{FF2B5EF4-FFF2-40B4-BE49-F238E27FC236}">
                <a16:creationId xmlns:a16="http://schemas.microsoft.com/office/drawing/2014/main" id="{72E6FA51-D82F-8CBA-88EC-8817FFBB7850}"/>
              </a:ext>
            </a:extLst>
          </p:cNvPr>
          <p:cNvSpPr txBox="1"/>
          <p:nvPr/>
        </p:nvSpPr>
        <p:spPr>
          <a:xfrm>
            <a:off x="1279127" y="1758605"/>
            <a:ext cx="6097904" cy="2585323"/>
          </a:xfrm>
          <a:prstGeom prst="rect">
            <a:avLst/>
          </a:prstGeom>
          <a:noFill/>
        </p:spPr>
        <p:txBody>
          <a:bodyPr wrap="square">
            <a:spAutoFit/>
          </a:bodyPr>
          <a:lstStyle/>
          <a:p>
            <a:r>
              <a:rPr lang="en-GB" b="1" dirty="0">
                <a:latin typeface="Segoe UI Variable Text" pitchFamily="2" charset="0"/>
              </a:rPr>
              <a:t>Scenario 1: TikTok</a:t>
            </a:r>
          </a:p>
          <a:p>
            <a:endParaRPr lang="en-GB" dirty="0">
              <a:latin typeface="Segoe UI Variable Text" pitchFamily="2" charset="0"/>
            </a:endParaRPr>
          </a:p>
          <a:p>
            <a:r>
              <a:rPr lang="en-GB" dirty="0">
                <a:latin typeface="Segoe UI Variable Text" pitchFamily="2" charset="0"/>
              </a:rPr>
              <a:t>Emily, a 12-year-old girl, is an avid user of TikTok. She enjoys creating and sharing dance videos, participating in challenges, and connecting with friends on the platform. Emily has created a blog to record events that have occurred on her TikTok profile each day.</a:t>
            </a:r>
          </a:p>
          <a:p>
            <a:endParaRPr lang="en-GB" dirty="0">
              <a:latin typeface="Segoe UI Variable Text" pitchFamily="2" charset="0"/>
            </a:endParaRPr>
          </a:p>
          <a:p>
            <a:r>
              <a:rPr lang="en-GB" dirty="0">
                <a:latin typeface="Segoe UI Variable Text" pitchFamily="2" charset="0"/>
              </a:rPr>
              <a:t>Let’s look at her blog!</a:t>
            </a:r>
          </a:p>
        </p:txBody>
      </p:sp>
    </p:spTree>
    <p:extLst>
      <p:ext uri="{BB962C8B-B14F-4D97-AF65-F5344CB8AC3E}">
        <p14:creationId xmlns:p14="http://schemas.microsoft.com/office/powerpoint/2010/main" val="36654722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219594-BAB7-4306-D2E7-E9B81E9E59C3}"/>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4F3B0942-91FB-8A6B-56F8-459693756150}"/>
              </a:ext>
            </a:extLst>
          </p:cNvPr>
          <p:cNvSpPr/>
          <p:nvPr/>
        </p:nvSpPr>
        <p:spPr>
          <a:xfrm>
            <a:off x="967563" y="637953"/>
            <a:ext cx="10334846" cy="5699052"/>
          </a:xfrm>
          <a:prstGeom prst="rect">
            <a:avLst/>
          </a:prstGeom>
          <a:solidFill>
            <a:schemeClr val="bg1">
              <a:alpha val="94000"/>
            </a:schemeClr>
          </a:solid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lang="en-GB" b="1">
                <a:latin typeface="Segoe UI Variable Text" pitchFamily="2" charset="0"/>
                <a:cs typeface="Segoe UI" panose="020B0502040204020203" pitchFamily="34" charset="0"/>
              </a:rPr>
              <a:t>Cut </a:t>
            </a:r>
            <a:r>
              <a:rPr lang="en-GB" b="1" dirty="0">
                <a:latin typeface="Segoe UI Variable Text" pitchFamily="2" charset="0"/>
                <a:cs typeface="Segoe UI" panose="020B0502040204020203" pitchFamily="34" charset="0"/>
              </a:rPr>
              <a:t>out</a:t>
            </a:r>
          </a:p>
          <a:p>
            <a:pPr marL="342900" indent="-342900">
              <a:buFont typeface="Arial" panose="020B0604020202020204" pitchFamily="34" charset="0"/>
              <a:buChar char="•"/>
            </a:pPr>
            <a:r>
              <a:rPr lang="en-GB" b="1" dirty="0">
                <a:latin typeface="Segoe UI Variable Text" pitchFamily="2" charset="0"/>
                <a:cs typeface="Segoe UI" panose="020B0502040204020203" pitchFamily="34" charset="0"/>
              </a:rPr>
              <a:t>Flipbook animation</a:t>
            </a:r>
          </a:p>
        </p:txBody>
      </p:sp>
      <p:sp>
        <p:nvSpPr>
          <p:cNvPr id="15" name="TextBox 14">
            <a:extLst>
              <a:ext uri="{FF2B5EF4-FFF2-40B4-BE49-F238E27FC236}">
                <a16:creationId xmlns:a16="http://schemas.microsoft.com/office/drawing/2014/main" id="{59A7D590-11F3-BACB-B11A-226233FBE395}"/>
              </a:ext>
            </a:extLst>
          </p:cNvPr>
          <p:cNvSpPr txBox="1"/>
          <p:nvPr/>
        </p:nvSpPr>
        <p:spPr>
          <a:xfrm>
            <a:off x="1190848" y="965859"/>
            <a:ext cx="9634930" cy="646331"/>
          </a:xfrm>
          <a:prstGeom prst="rect">
            <a:avLst/>
          </a:prstGeom>
          <a:noFill/>
          <a:ln>
            <a:noFill/>
          </a:ln>
        </p:spPr>
        <p:txBody>
          <a:bodyPr wrap="square" rtlCol="0">
            <a:spAutoFit/>
          </a:bodyPr>
          <a:lstStyle/>
          <a:p>
            <a:pPr algn="ctr"/>
            <a:r>
              <a:rPr lang="en-GB" sz="3600" b="1" dirty="0">
                <a:latin typeface="Segoe UI Black" panose="020B0A02040204020203" pitchFamily="34" charset="0"/>
                <a:ea typeface="Segoe UI Black" panose="020B0A02040204020203" pitchFamily="34" charset="0"/>
                <a:cs typeface="Segoe UI" panose="020B0502040204020203" pitchFamily="34" charset="0"/>
              </a:rPr>
              <a:t>Learning in context</a:t>
            </a:r>
          </a:p>
        </p:txBody>
      </p:sp>
      <p:sp>
        <p:nvSpPr>
          <p:cNvPr id="5" name="TextBox 4">
            <a:extLst>
              <a:ext uri="{FF2B5EF4-FFF2-40B4-BE49-F238E27FC236}">
                <a16:creationId xmlns:a16="http://schemas.microsoft.com/office/drawing/2014/main" id="{2C0A8BEC-5CCA-56B6-42DF-8B621B566D4A}"/>
              </a:ext>
            </a:extLst>
          </p:cNvPr>
          <p:cNvSpPr txBox="1"/>
          <p:nvPr/>
        </p:nvSpPr>
        <p:spPr>
          <a:xfrm>
            <a:off x="1279127" y="1758605"/>
            <a:ext cx="6097904" cy="2585323"/>
          </a:xfrm>
          <a:prstGeom prst="rect">
            <a:avLst/>
          </a:prstGeom>
          <a:noFill/>
        </p:spPr>
        <p:txBody>
          <a:bodyPr wrap="square">
            <a:spAutoFit/>
          </a:bodyPr>
          <a:lstStyle/>
          <a:p>
            <a:r>
              <a:rPr lang="en-GB" b="1" dirty="0">
                <a:latin typeface="Segoe UI Variable Text" pitchFamily="2" charset="0"/>
              </a:rPr>
              <a:t>Scenario 2: Instagram</a:t>
            </a:r>
          </a:p>
          <a:p>
            <a:endParaRPr lang="en-GB" dirty="0">
              <a:latin typeface="Segoe UI Variable Text" pitchFamily="2" charset="0"/>
            </a:endParaRPr>
          </a:p>
          <a:p>
            <a:r>
              <a:rPr lang="en-GB" dirty="0">
                <a:latin typeface="Segoe UI Variable Text" pitchFamily="2" charset="0"/>
              </a:rPr>
              <a:t>Alex, a 14-year-old boy, is an active user of Instagram. He enjoys sharing photos of his hobbies, connecting with friends, and following his favourite influencers on the platform. Alex has created a blog to record events that have occurred on his Instagram profile each day.</a:t>
            </a:r>
          </a:p>
          <a:p>
            <a:endParaRPr lang="en-GB" dirty="0">
              <a:latin typeface="Segoe UI Variable Text" pitchFamily="2" charset="0"/>
            </a:endParaRPr>
          </a:p>
          <a:p>
            <a:r>
              <a:rPr lang="en-GB" dirty="0">
                <a:latin typeface="Segoe UI Variable Text" pitchFamily="2" charset="0"/>
              </a:rPr>
              <a:t>Let’s look at his blog!</a:t>
            </a:r>
          </a:p>
        </p:txBody>
      </p:sp>
      <p:pic>
        <p:nvPicPr>
          <p:cNvPr id="6" name="Picture 5" descr="A person holding a phone&#10;&#10;Description automatically generated">
            <a:extLst>
              <a:ext uri="{FF2B5EF4-FFF2-40B4-BE49-F238E27FC236}">
                <a16:creationId xmlns:a16="http://schemas.microsoft.com/office/drawing/2014/main" id="{369112C9-CA7A-29EA-FC6C-F333768700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98130" y="1718237"/>
            <a:ext cx="2927648" cy="4501810"/>
          </a:xfrm>
          <a:prstGeom prst="rect">
            <a:avLst/>
          </a:prstGeom>
          <a:ln w="3175">
            <a:solidFill>
              <a:schemeClr val="tx1"/>
            </a:solidFill>
          </a:ln>
        </p:spPr>
      </p:pic>
    </p:spTree>
    <p:extLst>
      <p:ext uri="{BB962C8B-B14F-4D97-AF65-F5344CB8AC3E}">
        <p14:creationId xmlns:p14="http://schemas.microsoft.com/office/powerpoint/2010/main" val="24885928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388B9E-D299-CBB8-5832-73EBB348536C}"/>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5C065904-FD38-D112-CA84-DB4C078B333A}"/>
              </a:ext>
            </a:extLst>
          </p:cNvPr>
          <p:cNvSpPr/>
          <p:nvPr/>
        </p:nvSpPr>
        <p:spPr>
          <a:xfrm>
            <a:off x="967563" y="637953"/>
            <a:ext cx="10334846" cy="5699052"/>
          </a:xfrm>
          <a:prstGeom prst="rect">
            <a:avLst/>
          </a:prstGeom>
          <a:solidFill>
            <a:schemeClr val="bg1">
              <a:alpha val="94000"/>
            </a:schemeClr>
          </a:solid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lang="en-GB" b="1">
                <a:latin typeface="Segoe UI Variable Text" pitchFamily="2" charset="0"/>
                <a:cs typeface="Segoe UI" panose="020B0502040204020203" pitchFamily="34" charset="0"/>
              </a:rPr>
              <a:t>Cut </a:t>
            </a:r>
            <a:r>
              <a:rPr lang="en-GB" b="1" dirty="0">
                <a:latin typeface="Segoe UI Variable Text" pitchFamily="2" charset="0"/>
                <a:cs typeface="Segoe UI" panose="020B0502040204020203" pitchFamily="34" charset="0"/>
              </a:rPr>
              <a:t>out</a:t>
            </a:r>
          </a:p>
          <a:p>
            <a:pPr marL="342900" indent="-342900">
              <a:buFont typeface="Arial" panose="020B0604020202020204" pitchFamily="34" charset="0"/>
              <a:buChar char="•"/>
            </a:pPr>
            <a:r>
              <a:rPr lang="en-GB" b="1" dirty="0">
                <a:latin typeface="Segoe UI Variable Text" pitchFamily="2" charset="0"/>
                <a:cs typeface="Segoe UI" panose="020B0502040204020203" pitchFamily="34" charset="0"/>
              </a:rPr>
              <a:t>Flipbook animation</a:t>
            </a:r>
          </a:p>
        </p:txBody>
      </p:sp>
      <p:sp>
        <p:nvSpPr>
          <p:cNvPr id="15" name="TextBox 14">
            <a:extLst>
              <a:ext uri="{FF2B5EF4-FFF2-40B4-BE49-F238E27FC236}">
                <a16:creationId xmlns:a16="http://schemas.microsoft.com/office/drawing/2014/main" id="{4CC8A823-8820-5543-8A5F-3819B0DB368E}"/>
              </a:ext>
            </a:extLst>
          </p:cNvPr>
          <p:cNvSpPr txBox="1"/>
          <p:nvPr/>
        </p:nvSpPr>
        <p:spPr>
          <a:xfrm>
            <a:off x="1190848" y="965859"/>
            <a:ext cx="9634930" cy="646331"/>
          </a:xfrm>
          <a:prstGeom prst="rect">
            <a:avLst/>
          </a:prstGeom>
          <a:noFill/>
          <a:ln>
            <a:noFill/>
          </a:ln>
        </p:spPr>
        <p:txBody>
          <a:bodyPr wrap="square" rtlCol="0">
            <a:spAutoFit/>
          </a:bodyPr>
          <a:lstStyle/>
          <a:p>
            <a:pPr algn="ctr"/>
            <a:r>
              <a:rPr lang="en-GB" sz="3600" b="1" dirty="0">
                <a:latin typeface="Segoe UI Black" panose="020B0A02040204020203" pitchFamily="34" charset="0"/>
                <a:ea typeface="Segoe UI Black" panose="020B0A02040204020203" pitchFamily="34" charset="0"/>
                <a:cs typeface="Segoe UI" panose="020B0502040204020203" pitchFamily="34" charset="0"/>
              </a:rPr>
              <a:t>Learning in context</a:t>
            </a:r>
          </a:p>
        </p:txBody>
      </p:sp>
      <p:sp>
        <p:nvSpPr>
          <p:cNvPr id="5" name="TextBox 4">
            <a:extLst>
              <a:ext uri="{FF2B5EF4-FFF2-40B4-BE49-F238E27FC236}">
                <a16:creationId xmlns:a16="http://schemas.microsoft.com/office/drawing/2014/main" id="{AD67FF69-06EE-2C51-84B1-753DFF6EB482}"/>
              </a:ext>
            </a:extLst>
          </p:cNvPr>
          <p:cNvSpPr txBox="1"/>
          <p:nvPr/>
        </p:nvSpPr>
        <p:spPr>
          <a:xfrm>
            <a:off x="1279127" y="1758605"/>
            <a:ext cx="6097904" cy="2862322"/>
          </a:xfrm>
          <a:prstGeom prst="rect">
            <a:avLst/>
          </a:prstGeom>
          <a:noFill/>
        </p:spPr>
        <p:txBody>
          <a:bodyPr wrap="square">
            <a:spAutoFit/>
          </a:bodyPr>
          <a:lstStyle/>
          <a:p>
            <a:r>
              <a:rPr lang="en-GB" b="1" dirty="0">
                <a:latin typeface="Segoe UI Variable Text" pitchFamily="2" charset="0"/>
              </a:rPr>
              <a:t>Scenario 3: YouTube</a:t>
            </a:r>
          </a:p>
          <a:p>
            <a:endParaRPr lang="en-GB" dirty="0">
              <a:latin typeface="Segoe UI Variable Text" pitchFamily="2" charset="0"/>
            </a:endParaRPr>
          </a:p>
          <a:p>
            <a:r>
              <a:rPr lang="en-GB" dirty="0">
                <a:latin typeface="Segoe UI Variable Text" pitchFamily="2" charset="0"/>
              </a:rPr>
              <a:t>Sophie, a 12-year-old girl, is an enthusiastic user of YouTube. She enjoys watching videos about her favourite hobbies, learning new skills, and sharing her own content on her channel. Sophie has created a blog to record events that have occurred on her YouTube channel each day.</a:t>
            </a:r>
          </a:p>
          <a:p>
            <a:endParaRPr lang="en-GB" dirty="0">
              <a:latin typeface="Segoe UI Variable Text" pitchFamily="2" charset="0"/>
            </a:endParaRPr>
          </a:p>
          <a:p>
            <a:r>
              <a:rPr lang="en-GB" dirty="0">
                <a:latin typeface="Segoe UI Variable Text" pitchFamily="2" charset="0"/>
              </a:rPr>
              <a:t>Let’s look at her blog!</a:t>
            </a:r>
          </a:p>
        </p:txBody>
      </p:sp>
      <p:pic>
        <p:nvPicPr>
          <p:cNvPr id="3" name="Picture 2" descr="A person holding a tablet&#10;&#10;Description automatically generated">
            <a:extLst>
              <a:ext uri="{FF2B5EF4-FFF2-40B4-BE49-F238E27FC236}">
                <a16:creationId xmlns:a16="http://schemas.microsoft.com/office/drawing/2014/main" id="{2A0CFEA4-CA4D-CCA1-A0A4-4E71C4AE1E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98130" y="1729667"/>
            <a:ext cx="2617470" cy="4451266"/>
          </a:xfrm>
          <a:prstGeom prst="rect">
            <a:avLst/>
          </a:prstGeom>
          <a:ln w="3175">
            <a:solidFill>
              <a:schemeClr val="tx1"/>
            </a:solidFill>
          </a:ln>
        </p:spPr>
      </p:pic>
    </p:spTree>
    <p:extLst>
      <p:ext uri="{BB962C8B-B14F-4D97-AF65-F5344CB8AC3E}">
        <p14:creationId xmlns:p14="http://schemas.microsoft.com/office/powerpoint/2010/main" val="3953802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8E709F3-9A32-A29A-B23E-E38BC9DC777F}"/>
              </a:ext>
            </a:extLst>
          </p:cNvPr>
          <p:cNvSpPr/>
          <p:nvPr/>
        </p:nvSpPr>
        <p:spPr>
          <a:xfrm>
            <a:off x="967563" y="637953"/>
            <a:ext cx="10334846" cy="5699052"/>
          </a:xfrm>
          <a:prstGeom prst="rect">
            <a:avLst/>
          </a:prstGeom>
          <a:solidFill>
            <a:schemeClr val="bg1">
              <a:alpha val="94000"/>
            </a:schemeClr>
          </a:solid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lang="en-GB" b="1">
                <a:latin typeface="Segoe UI Variable Text" pitchFamily="2" charset="0"/>
                <a:cs typeface="Segoe UI" panose="020B0502040204020203" pitchFamily="34" charset="0"/>
              </a:rPr>
              <a:t>Cut </a:t>
            </a:r>
            <a:r>
              <a:rPr lang="en-GB" b="1" dirty="0">
                <a:latin typeface="Segoe UI Variable Text" pitchFamily="2" charset="0"/>
                <a:cs typeface="Segoe UI" panose="020B0502040204020203" pitchFamily="34" charset="0"/>
              </a:rPr>
              <a:t>out</a:t>
            </a:r>
          </a:p>
          <a:p>
            <a:pPr marL="342900" indent="-342900">
              <a:buFont typeface="Arial" panose="020B0604020202020204" pitchFamily="34" charset="0"/>
              <a:buChar char="•"/>
            </a:pPr>
            <a:r>
              <a:rPr lang="en-GB" b="1" dirty="0">
                <a:latin typeface="Segoe UI Variable Text" pitchFamily="2" charset="0"/>
                <a:cs typeface="Segoe UI" panose="020B0502040204020203" pitchFamily="34" charset="0"/>
              </a:rPr>
              <a:t>Flipbook animation</a:t>
            </a:r>
          </a:p>
        </p:txBody>
      </p:sp>
      <p:sp>
        <p:nvSpPr>
          <p:cNvPr id="3" name="TextBox 2">
            <a:extLst>
              <a:ext uri="{FF2B5EF4-FFF2-40B4-BE49-F238E27FC236}">
                <a16:creationId xmlns:a16="http://schemas.microsoft.com/office/drawing/2014/main" id="{8F5531A0-19F9-0386-C77A-EE2618AC27A9}"/>
              </a:ext>
            </a:extLst>
          </p:cNvPr>
          <p:cNvSpPr txBox="1"/>
          <p:nvPr/>
        </p:nvSpPr>
        <p:spPr>
          <a:xfrm>
            <a:off x="1190848" y="965859"/>
            <a:ext cx="9634930" cy="646331"/>
          </a:xfrm>
          <a:prstGeom prst="rect">
            <a:avLst/>
          </a:prstGeom>
          <a:noFill/>
          <a:ln>
            <a:noFill/>
          </a:ln>
        </p:spPr>
        <p:txBody>
          <a:bodyPr wrap="square" rtlCol="0">
            <a:spAutoFit/>
          </a:bodyPr>
          <a:lstStyle/>
          <a:p>
            <a:pPr algn="ctr"/>
            <a:r>
              <a:rPr lang="en-GB" sz="3600" b="1" dirty="0">
                <a:latin typeface="Segoe UI Black" panose="020B0A02040204020203" pitchFamily="34" charset="0"/>
                <a:ea typeface="Segoe UI Black" panose="020B0A02040204020203" pitchFamily="34" charset="0"/>
                <a:cs typeface="Segoe UI" panose="020B0502040204020203" pitchFamily="34" charset="0"/>
              </a:rPr>
              <a:t>Main task</a:t>
            </a:r>
          </a:p>
        </p:txBody>
      </p:sp>
      <p:sp>
        <p:nvSpPr>
          <p:cNvPr id="5" name="TextBox 4">
            <a:extLst>
              <a:ext uri="{FF2B5EF4-FFF2-40B4-BE49-F238E27FC236}">
                <a16:creationId xmlns:a16="http://schemas.microsoft.com/office/drawing/2014/main" id="{9167C9A5-7E45-5349-3C7A-71927DF643C6}"/>
              </a:ext>
            </a:extLst>
          </p:cNvPr>
          <p:cNvSpPr txBox="1"/>
          <p:nvPr/>
        </p:nvSpPr>
        <p:spPr>
          <a:xfrm>
            <a:off x="1190848" y="1744868"/>
            <a:ext cx="9271589" cy="2031325"/>
          </a:xfrm>
          <a:prstGeom prst="rect">
            <a:avLst/>
          </a:prstGeom>
          <a:noFill/>
        </p:spPr>
        <p:txBody>
          <a:bodyPr wrap="square">
            <a:spAutoFit/>
          </a:bodyPr>
          <a:lstStyle/>
          <a:p>
            <a:pPr marL="285750" indent="-285750">
              <a:buFont typeface="Arial" panose="020B0604020202020204" pitchFamily="34" charset="0"/>
              <a:buChar char="•"/>
            </a:pPr>
            <a:r>
              <a:rPr lang="en-GB" dirty="0">
                <a:latin typeface="Segoe UI Variable Text" pitchFamily="2" charset="0"/>
                <a:cs typeface="Segoe UI" panose="020B0502040204020203" pitchFamily="34" charset="0"/>
              </a:rPr>
              <a:t>Open a new word document and save it under the filename </a:t>
            </a:r>
            <a:r>
              <a:rPr lang="en-GB" b="1" dirty="0">
                <a:latin typeface="Segoe UI Variable Text" pitchFamily="2" charset="0"/>
                <a:cs typeface="Segoe UI" panose="020B0502040204020203" pitchFamily="34" charset="0"/>
              </a:rPr>
              <a:t>Social media.</a:t>
            </a:r>
          </a:p>
          <a:p>
            <a:pPr marL="285750" indent="-285750">
              <a:buFont typeface="Arial" panose="020B0604020202020204" pitchFamily="34" charset="0"/>
              <a:buChar char="•"/>
            </a:pPr>
            <a:r>
              <a:rPr lang="en-GB" dirty="0">
                <a:latin typeface="Segoe UI Variable Text" pitchFamily="2" charset="0"/>
                <a:cs typeface="Segoe UI" panose="020B0502040204020203" pitchFamily="34" charset="0"/>
              </a:rPr>
              <a:t>Add a heading called </a:t>
            </a:r>
            <a:r>
              <a:rPr lang="en-GB" b="1" dirty="0">
                <a:latin typeface="Segoe UI Variable Text" pitchFamily="2" charset="0"/>
                <a:cs typeface="Segoe UI" panose="020B0502040204020203" pitchFamily="34" charset="0"/>
              </a:rPr>
              <a:t>Risks of using social media</a:t>
            </a:r>
          </a:p>
          <a:p>
            <a:pPr marL="742950" lvl="1" indent="-285750">
              <a:buFont typeface="Arial" panose="020B0604020202020204" pitchFamily="34" charset="0"/>
              <a:buChar char="•"/>
            </a:pPr>
            <a:r>
              <a:rPr lang="en-GB" dirty="0">
                <a:latin typeface="Segoe UI Variable Text" pitchFamily="2" charset="0"/>
                <a:cs typeface="Segoe UI" panose="020B0502040204020203" pitchFamily="34" charset="0"/>
              </a:rPr>
              <a:t>Write down all the risks associated with using social media (use the worksheets to help you)</a:t>
            </a:r>
          </a:p>
          <a:p>
            <a:pPr marL="285750" indent="-285750">
              <a:buFont typeface="Arial" panose="020B0604020202020204" pitchFamily="34" charset="0"/>
              <a:buChar char="•"/>
            </a:pPr>
            <a:r>
              <a:rPr lang="en-GB" dirty="0">
                <a:latin typeface="Segoe UI Variable Text" pitchFamily="2" charset="0"/>
                <a:cs typeface="Segoe UI" panose="020B0502040204020203" pitchFamily="34" charset="0"/>
              </a:rPr>
              <a:t>Add a second heading called </a:t>
            </a:r>
            <a:r>
              <a:rPr lang="en-GB" b="1" dirty="0">
                <a:latin typeface="Segoe UI Variable Text" pitchFamily="2" charset="0"/>
                <a:cs typeface="Segoe UI" panose="020B0502040204020203" pitchFamily="34" charset="0"/>
              </a:rPr>
              <a:t>How to avoid these risks.</a:t>
            </a:r>
          </a:p>
          <a:p>
            <a:pPr marL="742950" lvl="1" indent="-285750">
              <a:buFont typeface="Arial" panose="020B0604020202020204" pitchFamily="34" charset="0"/>
              <a:buChar char="•"/>
            </a:pPr>
            <a:r>
              <a:rPr lang="en-GB" dirty="0">
                <a:latin typeface="Segoe UI Variable Text" pitchFamily="2" charset="0"/>
                <a:cs typeface="Segoe UI" panose="020B0502040204020203" pitchFamily="34" charset="0"/>
              </a:rPr>
              <a:t>Write down ways that these risks to using social media can be avoided. </a:t>
            </a:r>
          </a:p>
          <a:p>
            <a:pPr marL="285750" indent="-285750">
              <a:buFont typeface="Arial" panose="020B0604020202020204" pitchFamily="34" charset="0"/>
              <a:buChar char="•"/>
            </a:pPr>
            <a:endParaRPr lang="en-GB" dirty="0">
              <a:latin typeface="Segoe UI Variable Text" pitchFamily="2" charset="0"/>
              <a:cs typeface="Segoe UI" panose="020B0502040204020203" pitchFamily="34" charset="0"/>
            </a:endParaRPr>
          </a:p>
        </p:txBody>
      </p:sp>
    </p:spTree>
    <p:extLst>
      <p:ext uri="{BB962C8B-B14F-4D97-AF65-F5344CB8AC3E}">
        <p14:creationId xmlns:p14="http://schemas.microsoft.com/office/powerpoint/2010/main" val="1724683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2EC9F95-D315-32C0-AD2E-09D0E11AACAD}"/>
              </a:ext>
            </a:extLst>
          </p:cNvPr>
          <p:cNvSpPr/>
          <p:nvPr/>
        </p:nvSpPr>
        <p:spPr>
          <a:xfrm>
            <a:off x="967563" y="637953"/>
            <a:ext cx="10334846" cy="5699052"/>
          </a:xfrm>
          <a:prstGeom prst="rect">
            <a:avLst/>
          </a:prstGeom>
          <a:solidFill>
            <a:schemeClr val="bg1">
              <a:alpha val="94000"/>
            </a:schemeClr>
          </a:solidFill>
          <a:ln w="381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A black text with a black arrow&#10;&#10;Description automatically generated">
            <a:extLst>
              <a:ext uri="{FF2B5EF4-FFF2-40B4-BE49-F238E27FC236}">
                <a16:creationId xmlns:a16="http://schemas.microsoft.com/office/drawing/2014/main" id="{FDDF78AD-BAA4-DE59-6BA2-F1CA8E8B94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67648" y="833306"/>
            <a:ext cx="1748446" cy="922305"/>
          </a:xfrm>
          <a:prstGeom prst="rect">
            <a:avLst/>
          </a:prstGeom>
        </p:spPr>
      </p:pic>
      <p:sp>
        <p:nvSpPr>
          <p:cNvPr id="5" name="TextBox 5">
            <a:extLst>
              <a:ext uri="{FF2B5EF4-FFF2-40B4-BE49-F238E27FC236}">
                <a16:creationId xmlns:a16="http://schemas.microsoft.com/office/drawing/2014/main" id="{FD2C8358-0912-3414-B694-62B5808E3102}"/>
              </a:ext>
            </a:extLst>
          </p:cNvPr>
          <p:cNvSpPr txBox="1"/>
          <p:nvPr/>
        </p:nvSpPr>
        <p:spPr>
          <a:xfrm>
            <a:off x="1125279" y="1006975"/>
            <a:ext cx="9941442" cy="5017720"/>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07000"/>
              </a:lnSpc>
              <a:spcAft>
                <a:spcPts val="800"/>
              </a:spcAft>
            </a:pPr>
            <a:r>
              <a:rPr lang="en-GB" b="1" kern="100" dirty="0">
                <a:effectLst/>
                <a:latin typeface="Aptos" panose="020B0004020202020204" pitchFamily="34" charset="0"/>
                <a:ea typeface="Aptos" panose="020B0004020202020204" pitchFamily="34" charset="0"/>
                <a:cs typeface="Times New Roman" panose="02020603050405020304" pitchFamily="18" charset="0"/>
              </a:rPr>
              <a:t>Terms of Use: Copyright Notice</a:t>
            </a:r>
            <a:endParaRPr lang="en-GB"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 © SIMPLY TEACH 2024</a:t>
            </a:r>
          </a:p>
          <a:p>
            <a:pPr>
              <a:lnSpc>
                <a:spcPct val="107000"/>
              </a:lnSpc>
              <a:spcAft>
                <a:spcPts val="800"/>
              </a:spcAft>
            </a:pPr>
            <a:endParaRPr lang="en-GB" sz="14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These Terms of Use govern the use of any material, content, or intellectual property provided by Simply Teach. By accessing or using the Material provided by Simply Teach, you agree to be bound by these Terms of Use.</a:t>
            </a:r>
          </a:p>
          <a:p>
            <a:pPr marL="342900" lvl="0" indent="-342900">
              <a:lnSpc>
                <a:spcPct val="107000"/>
              </a:lnSpc>
              <a:buFont typeface="Symbol" panose="05050102010706020507" pitchFamily="18" charset="2"/>
              <a:buChar char=""/>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Copyright Notice: All Material provided by Simply Teach is protected by copyright laws. All rights are reserved by Simply Teach.</a:t>
            </a:r>
          </a:p>
          <a:p>
            <a:pPr marL="342900" lvl="0" indent="-342900">
              <a:lnSpc>
                <a:spcPct val="107000"/>
              </a:lnSpc>
              <a:buFont typeface="Symbol" panose="05050102010706020507" pitchFamily="18" charset="2"/>
              <a:buChar char=""/>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Non-Redistribution: You may not redistribute, reproduce, republish, transmit, distribute, or otherwise use the Material provided by Simply Teach without prior written permission from Simply Teach.</a:t>
            </a:r>
          </a:p>
          <a:p>
            <a:pPr marL="342900" lvl="0" indent="-342900">
              <a:lnSpc>
                <a:spcPct val="107000"/>
              </a:lnSpc>
              <a:buFont typeface="Symbol" panose="05050102010706020507" pitchFamily="18" charset="2"/>
              <a:buChar char=""/>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No Public Domain Usage: The Material provided by Simply Teach is not released into the public domain. You may not use, modify, or distribute the Material in any way that would place it in the public domain.</a:t>
            </a:r>
          </a:p>
          <a:p>
            <a:pPr marL="342900" lvl="0" indent="-342900">
              <a:lnSpc>
                <a:spcPct val="107000"/>
              </a:lnSpc>
              <a:buFont typeface="Symbol" panose="05050102010706020507" pitchFamily="18" charset="2"/>
              <a:buChar char=""/>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Intellectual Property Rights: All intellectual property rights in the Material, including but not limited to copyrights, trademarks, patents, and trade secrets, belong to Simply Teach. You agree not to infringe upon these rights in any way.</a:t>
            </a:r>
          </a:p>
          <a:p>
            <a:pPr marL="457200">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Contact Information: If you have any questions about these Terms of Use, please contact Simply Teach</a:t>
            </a: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pPr>
            <a:r>
              <a:rPr lang="en-GB" sz="1400" kern="100" dirty="0">
                <a:effectLst/>
                <a:latin typeface="Aptos" panose="020B0004020202020204" pitchFamily="34" charset="0"/>
                <a:ea typeface="Aptos" panose="020B0004020202020204" pitchFamily="34" charset="0"/>
                <a:cs typeface="Times New Roman" panose="02020603050405020304" pitchFamily="18" charset="0"/>
              </a:rPr>
              <a:t>By accessing or using the Material provided by Simply Teach, you acknowledge that you have read, understood, and agree to be bound by these Terms of Use. If you do not agree to these terms, you may not access or use the Material.</a:t>
            </a:r>
          </a:p>
        </p:txBody>
      </p:sp>
    </p:spTree>
    <p:extLst>
      <p:ext uri="{BB962C8B-B14F-4D97-AF65-F5344CB8AC3E}">
        <p14:creationId xmlns:p14="http://schemas.microsoft.com/office/powerpoint/2010/main" val="41672762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1655</TotalTime>
  <Words>793</Words>
  <Application>Microsoft Office PowerPoint</Application>
  <PresentationFormat>Widescreen</PresentationFormat>
  <Paragraphs>91</Paragraphs>
  <Slides>9</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Aptos</vt:lpstr>
      <vt:lpstr>Arial</vt:lpstr>
      <vt:lpstr>Segoe UI Black</vt:lpstr>
      <vt:lpstr>Segoe UI Variable Display Semib</vt:lpstr>
      <vt:lpstr>Segoe UI Variable Text</vt:lpstr>
      <vt:lpstr>Symbol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Simply Teach</dc:creator>
  <cp:lastModifiedBy>Simply Teach</cp:lastModifiedBy>
  <cp:revision>50</cp:revision>
  <dcterms:created xsi:type="dcterms:W3CDTF">2023-12-01T09:53:52Z</dcterms:created>
  <dcterms:modified xsi:type="dcterms:W3CDTF">2024-03-28T16:37:50Z</dcterms:modified>
</cp:coreProperties>
</file>